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76" r:id="rId2"/>
    <p:sldId id="274" r:id="rId3"/>
    <p:sldId id="277" r:id="rId4"/>
    <p:sldId id="258" r:id="rId5"/>
    <p:sldId id="264" r:id="rId6"/>
    <p:sldId id="275" r:id="rId7"/>
    <p:sldId id="279" r:id="rId8"/>
    <p:sldId id="278" r:id="rId9"/>
    <p:sldId id="281" r:id="rId10"/>
    <p:sldId id="288" r:id="rId11"/>
    <p:sldId id="283" r:id="rId12"/>
    <p:sldId id="284" r:id="rId13"/>
    <p:sldId id="287" r:id="rId14"/>
    <p:sldId id="280" r:id="rId15"/>
    <p:sldId id="282" r:id="rId16"/>
    <p:sldId id="269"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69699E"/>
    <a:srgbClr val="2D76A6"/>
    <a:srgbClr val="2F76A6"/>
    <a:srgbClr val="3075A3"/>
    <a:srgbClr val="009CC3"/>
    <a:srgbClr val="DC5A20"/>
    <a:srgbClr val="003F34"/>
    <a:srgbClr val="1F1D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3303" autoAdjust="0"/>
  </p:normalViewPr>
  <p:slideViewPr>
    <p:cSldViewPr snapToGrid="0" snapToObjects="1">
      <p:cViewPr varScale="1">
        <p:scale>
          <a:sx n="84" d="100"/>
          <a:sy n="84" d="100"/>
        </p:scale>
        <p:origin x="24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Sheet1!$B$1</c:f>
              <c:strCache>
                <c:ptCount val="1"/>
                <c:pt idx="0">
                  <c:v>Assertive</c:v>
                </c:pt>
              </c:strCache>
            </c:strRef>
          </c:tx>
          <c:spPr>
            <a:solidFill>
              <a:schemeClr val="accent3">
                <a:lumMod val="75000"/>
              </a:schemeClr>
            </a:solidFill>
          </c:spPr>
          <c:invertIfNegative val="0"/>
          <c:dLbls>
            <c:spPr>
              <a:noFill/>
              <a:ln>
                <a:noFill/>
              </a:ln>
              <a:effectLst/>
            </c:spPr>
            <c:txPr>
              <a:bodyPr/>
              <a:lstStyle/>
              <a:p>
                <a:pPr>
                  <a:defRPr sz="11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Passionate about nature &amp; wildlife</c:v>
                </c:pt>
                <c:pt idx="1">
                  <c:v>Passionate about trees &amp; woodland</c:v>
                </c:pt>
              </c:strCache>
            </c:strRef>
          </c:cat>
          <c:val>
            <c:numRef>
              <c:f>Sheet1!$B$2:$B$3</c:f>
              <c:numCache>
                <c:formatCode>0%</c:formatCode>
                <c:ptCount val="2"/>
                <c:pt idx="0">
                  <c:v>0.66</c:v>
                </c:pt>
                <c:pt idx="1">
                  <c:v>0.56000000000000005</c:v>
                </c:pt>
              </c:numCache>
            </c:numRef>
          </c:val>
          <c:extLst>
            <c:ext xmlns:c16="http://schemas.microsoft.com/office/drawing/2014/chart" uri="{C3380CC4-5D6E-409C-BE32-E72D297353CC}">
              <c16:uniqueId val="{00000000-07CB-461B-8BDA-5DC02D8B511F}"/>
            </c:ext>
          </c:extLst>
        </c:ser>
        <c:ser>
          <c:idx val="1"/>
          <c:order val="1"/>
          <c:tx>
            <c:strRef>
              <c:f>Sheet1!$C$1</c:f>
              <c:strCache>
                <c:ptCount val="1"/>
                <c:pt idx="0">
                  <c:v>All</c:v>
                </c:pt>
              </c:strCache>
            </c:strRef>
          </c:tx>
          <c:invertIfNegative val="0"/>
          <c:dLbls>
            <c:dLbl>
              <c:idx val="1"/>
              <c:layout>
                <c:manualLayout>
                  <c:x val="4.4117647058823532E-2"/>
                  <c:y val="-6.50169696287157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CB-461B-8BDA-5DC02D8B511F}"/>
                </c:ext>
              </c:extLst>
            </c:dLbl>
            <c:dLbl>
              <c:idx val="4"/>
              <c:layout>
                <c:manualLayout>
                  <c:x val="2.0928534241288658E-2"/>
                  <c:y val="1.7341064140545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CB-461B-8BDA-5DC02D8B511F}"/>
                </c:ext>
              </c:extLst>
            </c:dLbl>
            <c:spPr>
              <a:noFill/>
              <a:ln>
                <a:noFill/>
              </a:ln>
              <a:effectLst/>
            </c:spPr>
            <c:txPr>
              <a:bodyPr/>
              <a:lstStyle/>
              <a:p>
                <a:pPr>
                  <a:defRPr sz="11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Passionate about nature &amp; wildlife</c:v>
                </c:pt>
                <c:pt idx="1">
                  <c:v>Passionate about trees &amp; woodland</c:v>
                </c:pt>
              </c:strCache>
            </c:strRef>
          </c:cat>
          <c:val>
            <c:numRef>
              <c:f>Sheet1!$C$2:$C$3</c:f>
              <c:numCache>
                <c:formatCode>0%</c:formatCode>
                <c:ptCount val="2"/>
                <c:pt idx="0">
                  <c:v>0.5</c:v>
                </c:pt>
                <c:pt idx="1">
                  <c:v>0.47</c:v>
                </c:pt>
              </c:numCache>
            </c:numRef>
          </c:val>
          <c:extLst>
            <c:ext xmlns:c16="http://schemas.microsoft.com/office/drawing/2014/chart" uri="{C3380CC4-5D6E-409C-BE32-E72D297353CC}">
              <c16:uniqueId val="{00000003-07CB-461B-8BDA-5DC02D8B511F}"/>
            </c:ext>
          </c:extLst>
        </c:ser>
        <c:dLbls>
          <c:showLegendKey val="0"/>
          <c:showVal val="0"/>
          <c:showCatName val="0"/>
          <c:showSerName val="0"/>
          <c:showPercent val="0"/>
          <c:showBubbleSize val="0"/>
        </c:dLbls>
        <c:gapWidth val="150"/>
        <c:axId val="34477184"/>
        <c:axId val="34478720"/>
      </c:barChart>
      <c:catAx>
        <c:axId val="34477184"/>
        <c:scaling>
          <c:orientation val="minMax"/>
        </c:scaling>
        <c:delete val="0"/>
        <c:axPos val="b"/>
        <c:numFmt formatCode="General" sourceLinked="1"/>
        <c:majorTickMark val="out"/>
        <c:minorTickMark val="none"/>
        <c:tickLblPos val="nextTo"/>
        <c:txPr>
          <a:bodyPr/>
          <a:lstStyle/>
          <a:p>
            <a:pPr>
              <a:defRPr sz="1000" baseline="0"/>
            </a:pPr>
            <a:endParaRPr lang="en-US"/>
          </a:p>
        </c:txPr>
        <c:crossAx val="34478720"/>
        <c:crosses val="autoZero"/>
        <c:auto val="1"/>
        <c:lblAlgn val="ctr"/>
        <c:lblOffset val="100"/>
        <c:noMultiLvlLbl val="0"/>
      </c:catAx>
      <c:valAx>
        <c:axId val="34478720"/>
        <c:scaling>
          <c:orientation val="minMax"/>
          <c:max val="1"/>
          <c:min val="0"/>
        </c:scaling>
        <c:delete val="1"/>
        <c:axPos val="l"/>
        <c:numFmt formatCode="0%" sourceLinked="1"/>
        <c:majorTickMark val="out"/>
        <c:minorTickMark val="none"/>
        <c:tickLblPos val="nextTo"/>
        <c:crossAx val="34477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5.6383959832987239E-2"/>
          <c:y val="6.627623501207705E-2"/>
          <c:w val="0.88723208033402556"/>
          <c:h val="0.68155935014766622"/>
        </c:manualLayout>
      </c:layout>
      <c:barChart>
        <c:barDir val="col"/>
        <c:grouping val="clustered"/>
        <c:varyColors val="0"/>
        <c:ser>
          <c:idx val="0"/>
          <c:order val="0"/>
          <c:tx>
            <c:strRef>
              <c:f>Sheet1!$B$1</c:f>
              <c:strCache>
                <c:ptCount val="1"/>
                <c:pt idx="0">
                  <c:v>Assertive</c:v>
                </c:pt>
              </c:strCache>
            </c:strRef>
          </c:tx>
          <c:spPr>
            <a:solidFill>
              <a:schemeClr val="accent3">
                <a:lumMod val="75000"/>
              </a:schemeClr>
            </a:solidFill>
          </c:spPr>
          <c:invertIfNegative val="0"/>
          <c:dLbls>
            <c:spPr>
              <a:noFill/>
              <a:ln>
                <a:noFill/>
              </a:ln>
              <a:effectLst/>
            </c:spPr>
            <c:txPr>
              <a:bodyPr/>
              <a:lstStyle/>
              <a:p>
                <a:pPr>
                  <a:defRPr sz="11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Would be very concerned if street trees removed</c:v>
                </c:pt>
                <c:pt idx="1">
                  <c:v>Woodland is needed to preserve wildlife</c:v>
                </c:pt>
              </c:strCache>
            </c:strRef>
          </c:cat>
          <c:val>
            <c:numRef>
              <c:f>Sheet1!$B$2:$B$3</c:f>
              <c:numCache>
                <c:formatCode>0%</c:formatCode>
                <c:ptCount val="2"/>
                <c:pt idx="0">
                  <c:v>0.57999999999999996</c:v>
                </c:pt>
                <c:pt idx="1">
                  <c:v>0.91</c:v>
                </c:pt>
              </c:numCache>
            </c:numRef>
          </c:val>
          <c:extLst>
            <c:ext xmlns:c16="http://schemas.microsoft.com/office/drawing/2014/chart" uri="{C3380CC4-5D6E-409C-BE32-E72D297353CC}">
              <c16:uniqueId val="{00000000-F64E-4C66-A3C3-D42EC0BDA477}"/>
            </c:ext>
          </c:extLst>
        </c:ser>
        <c:ser>
          <c:idx val="1"/>
          <c:order val="1"/>
          <c:tx>
            <c:strRef>
              <c:f>Sheet1!$C$1</c:f>
              <c:strCache>
                <c:ptCount val="1"/>
                <c:pt idx="0">
                  <c:v>All</c:v>
                </c:pt>
              </c:strCache>
            </c:strRef>
          </c:tx>
          <c:invertIfNegative val="0"/>
          <c:dLbls>
            <c:dLbl>
              <c:idx val="1"/>
              <c:layout>
                <c:manualLayout>
                  <c:x val="4.4117647058823532E-2"/>
                  <c:y val="-6.50169696287157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4E-4C66-A3C3-D42EC0BDA477}"/>
                </c:ext>
              </c:extLst>
            </c:dLbl>
            <c:dLbl>
              <c:idx val="4"/>
              <c:layout>
                <c:manualLayout>
                  <c:x val="2.0928534241288658E-2"/>
                  <c:y val="1.7341064140545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4E-4C66-A3C3-D42EC0BDA477}"/>
                </c:ext>
              </c:extLst>
            </c:dLbl>
            <c:spPr>
              <a:noFill/>
              <a:ln>
                <a:noFill/>
              </a:ln>
              <a:effectLst/>
            </c:spPr>
            <c:txPr>
              <a:bodyPr/>
              <a:lstStyle/>
              <a:p>
                <a:pPr>
                  <a:defRPr sz="11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Would be very concerned if street trees removed</c:v>
                </c:pt>
                <c:pt idx="1">
                  <c:v>Woodland is needed to preserve wildlife</c:v>
                </c:pt>
              </c:strCache>
            </c:strRef>
          </c:cat>
          <c:val>
            <c:numRef>
              <c:f>Sheet1!$C$2:$C$3</c:f>
              <c:numCache>
                <c:formatCode>0%</c:formatCode>
                <c:ptCount val="2"/>
                <c:pt idx="0">
                  <c:v>0.51</c:v>
                </c:pt>
                <c:pt idx="1">
                  <c:v>0.77</c:v>
                </c:pt>
              </c:numCache>
            </c:numRef>
          </c:val>
          <c:extLst>
            <c:ext xmlns:c16="http://schemas.microsoft.com/office/drawing/2014/chart" uri="{C3380CC4-5D6E-409C-BE32-E72D297353CC}">
              <c16:uniqueId val="{00000003-F64E-4C66-A3C3-D42EC0BDA477}"/>
            </c:ext>
          </c:extLst>
        </c:ser>
        <c:dLbls>
          <c:showLegendKey val="0"/>
          <c:showVal val="0"/>
          <c:showCatName val="0"/>
          <c:showSerName val="0"/>
          <c:showPercent val="0"/>
          <c:showBubbleSize val="0"/>
        </c:dLbls>
        <c:gapWidth val="150"/>
        <c:axId val="34533760"/>
        <c:axId val="34535296"/>
      </c:barChart>
      <c:catAx>
        <c:axId val="34533760"/>
        <c:scaling>
          <c:orientation val="minMax"/>
        </c:scaling>
        <c:delete val="0"/>
        <c:axPos val="b"/>
        <c:numFmt formatCode="General" sourceLinked="1"/>
        <c:majorTickMark val="out"/>
        <c:minorTickMark val="none"/>
        <c:tickLblPos val="nextTo"/>
        <c:txPr>
          <a:bodyPr/>
          <a:lstStyle/>
          <a:p>
            <a:pPr>
              <a:defRPr sz="1000" baseline="0"/>
            </a:pPr>
            <a:endParaRPr lang="en-US"/>
          </a:p>
        </c:txPr>
        <c:crossAx val="34535296"/>
        <c:crosses val="autoZero"/>
        <c:auto val="1"/>
        <c:lblAlgn val="ctr"/>
        <c:lblOffset val="100"/>
        <c:noMultiLvlLbl val="0"/>
      </c:catAx>
      <c:valAx>
        <c:axId val="34535296"/>
        <c:scaling>
          <c:orientation val="minMax"/>
          <c:max val="1"/>
          <c:min val="0"/>
        </c:scaling>
        <c:delete val="1"/>
        <c:axPos val="l"/>
        <c:numFmt formatCode="0%" sourceLinked="1"/>
        <c:majorTickMark val="out"/>
        <c:minorTickMark val="none"/>
        <c:tickLblPos val="nextTo"/>
        <c:crossAx val="345337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Sheet1!$B$1</c:f>
              <c:strCache>
                <c:ptCount val="1"/>
                <c:pt idx="0">
                  <c:v>Assertive</c:v>
                </c:pt>
              </c:strCache>
            </c:strRef>
          </c:tx>
          <c:spPr>
            <a:solidFill>
              <a:schemeClr val="accent3">
                <a:lumMod val="75000"/>
              </a:schemeClr>
            </a:solidFill>
          </c:spPr>
          <c:invertIfNegative val="0"/>
          <c:dLbls>
            <c:spPr>
              <a:noFill/>
              <a:ln>
                <a:noFill/>
              </a:ln>
              <a:effectLst/>
            </c:spPr>
            <c:txPr>
              <a:bodyPr/>
              <a:lstStyle/>
              <a:p>
                <a:pPr>
                  <a:defRPr sz="11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18-34</c:v>
                </c:pt>
                <c:pt idx="1">
                  <c:v>35-54</c:v>
                </c:pt>
                <c:pt idx="2">
                  <c:v>55+</c:v>
                </c:pt>
              </c:strCache>
            </c:strRef>
          </c:cat>
          <c:val>
            <c:numRef>
              <c:f>Sheet1!$B$2:$B$4</c:f>
              <c:numCache>
                <c:formatCode>0%</c:formatCode>
                <c:ptCount val="3"/>
                <c:pt idx="0">
                  <c:v>0.32</c:v>
                </c:pt>
                <c:pt idx="1">
                  <c:v>0.42</c:v>
                </c:pt>
                <c:pt idx="2">
                  <c:v>0.26</c:v>
                </c:pt>
              </c:numCache>
            </c:numRef>
          </c:val>
          <c:extLst>
            <c:ext xmlns:c16="http://schemas.microsoft.com/office/drawing/2014/chart" uri="{C3380CC4-5D6E-409C-BE32-E72D297353CC}">
              <c16:uniqueId val="{00000000-F627-43C3-B8AE-4C14986FAFEA}"/>
            </c:ext>
          </c:extLst>
        </c:ser>
        <c:ser>
          <c:idx val="1"/>
          <c:order val="1"/>
          <c:tx>
            <c:strRef>
              <c:f>Sheet1!$C$1</c:f>
              <c:strCache>
                <c:ptCount val="1"/>
                <c:pt idx="0">
                  <c:v>All</c:v>
                </c:pt>
              </c:strCache>
            </c:strRef>
          </c:tx>
          <c:invertIfNegative val="0"/>
          <c:dLbls>
            <c:dLbl>
              <c:idx val="1"/>
              <c:layout>
                <c:manualLayout>
                  <c:x val="4.4117647058823532E-2"/>
                  <c:y val="-6.50169696287157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27-43C3-B8AE-4C14986FAFEA}"/>
                </c:ext>
              </c:extLst>
            </c:dLbl>
            <c:dLbl>
              <c:idx val="4"/>
              <c:layout>
                <c:manualLayout>
                  <c:x val="2.0928534241288658E-2"/>
                  <c:y val="1.7341064140545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27-43C3-B8AE-4C14986FAFEA}"/>
                </c:ext>
              </c:extLst>
            </c:dLbl>
            <c:spPr>
              <a:noFill/>
              <a:ln>
                <a:noFill/>
              </a:ln>
              <a:effectLst/>
            </c:spPr>
            <c:txPr>
              <a:bodyPr/>
              <a:lstStyle/>
              <a:p>
                <a:pPr>
                  <a:defRPr sz="11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18-34</c:v>
                </c:pt>
                <c:pt idx="1">
                  <c:v>35-54</c:v>
                </c:pt>
                <c:pt idx="2">
                  <c:v>55+</c:v>
                </c:pt>
              </c:strCache>
            </c:strRef>
          </c:cat>
          <c:val>
            <c:numRef>
              <c:f>Sheet1!$C$2:$C$4</c:f>
              <c:numCache>
                <c:formatCode>0%</c:formatCode>
                <c:ptCount val="3"/>
                <c:pt idx="0">
                  <c:v>0.35</c:v>
                </c:pt>
                <c:pt idx="1">
                  <c:v>0.34</c:v>
                </c:pt>
                <c:pt idx="2">
                  <c:v>0.32</c:v>
                </c:pt>
              </c:numCache>
            </c:numRef>
          </c:val>
          <c:extLst>
            <c:ext xmlns:c16="http://schemas.microsoft.com/office/drawing/2014/chart" uri="{C3380CC4-5D6E-409C-BE32-E72D297353CC}">
              <c16:uniqueId val="{00000003-F627-43C3-B8AE-4C14986FAFEA}"/>
            </c:ext>
          </c:extLst>
        </c:ser>
        <c:dLbls>
          <c:showLegendKey val="0"/>
          <c:showVal val="0"/>
          <c:showCatName val="0"/>
          <c:showSerName val="0"/>
          <c:showPercent val="0"/>
          <c:showBubbleSize val="0"/>
        </c:dLbls>
        <c:gapWidth val="150"/>
        <c:axId val="38570624"/>
        <c:axId val="38580608"/>
      </c:barChart>
      <c:catAx>
        <c:axId val="38570624"/>
        <c:scaling>
          <c:orientation val="minMax"/>
        </c:scaling>
        <c:delete val="0"/>
        <c:axPos val="b"/>
        <c:numFmt formatCode="General" sourceLinked="1"/>
        <c:majorTickMark val="out"/>
        <c:minorTickMark val="none"/>
        <c:tickLblPos val="nextTo"/>
        <c:txPr>
          <a:bodyPr/>
          <a:lstStyle/>
          <a:p>
            <a:pPr>
              <a:defRPr sz="1000" baseline="0"/>
            </a:pPr>
            <a:endParaRPr lang="en-US"/>
          </a:p>
        </c:txPr>
        <c:crossAx val="38580608"/>
        <c:crosses val="autoZero"/>
        <c:auto val="1"/>
        <c:lblAlgn val="ctr"/>
        <c:lblOffset val="100"/>
        <c:noMultiLvlLbl val="0"/>
      </c:catAx>
      <c:valAx>
        <c:axId val="38580608"/>
        <c:scaling>
          <c:orientation val="minMax"/>
          <c:max val="1"/>
          <c:min val="0"/>
        </c:scaling>
        <c:delete val="1"/>
        <c:axPos val="l"/>
        <c:numFmt formatCode="0%" sourceLinked="1"/>
        <c:majorTickMark val="out"/>
        <c:minorTickMark val="none"/>
        <c:tickLblPos val="nextTo"/>
        <c:crossAx val="38570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Assertive</c:v>
                </c:pt>
              </c:strCache>
            </c:strRef>
          </c:tx>
          <c:spPr>
            <a:solidFill>
              <a:schemeClr val="accent3">
                <a:lumMod val="75000"/>
              </a:schemeClr>
            </a:solidFill>
          </c:spPr>
          <c:invertIfNegative val="0"/>
          <c:dLbls>
            <c:spPr>
              <a:noFill/>
              <a:ln>
                <a:noFill/>
              </a:ln>
              <a:effectLst/>
            </c:spPr>
            <c:txPr>
              <a:bodyPr/>
              <a:lstStyle/>
              <a:p>
                <a:pPr>
                  <a:defRPr sz="11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ABC1</c:v>
                </c:pt>
                <c:pt idx="1">
                  <c:v>C2DE</c:v>
                </c:pt>
              </c:strCache>
            </c:strRef>
          </c:cat>
          <c:val>
            <c:numRef>
              <c:f>Sheet1!$B$2:$B$3</c:f>
              <c:numCache>
                <c:formatCode>0%</c:formatCode>
                <c:ptCount val="2"/>
                <c:pt idx="0">
                  <c:v>0.57999999999999996</c:v>
                </c:pt>
                <c:pt idx="1">
                  <c:v>0.42</c:v>
                </c:pt>
              </c:numCache>
            </c:numRef>
          </c:val>
          <c:extLst>
            <c:ext xmlns:c16="http://schemas.microsoft.com/office/drawing/2014/chart" uri="{C3380CC4-5D6E-409C-BE32-E72D297353CC}">
              <c16:uniqueId val="{00000000-7D3A-4705-A000-1E65BCA4DB70}"/>
            </c:ext>
          </c:extLst>
        </c:ser>
        <c:ser>
          <c:idx val="1"/>
          <c:order val="1"/>
          <c:tx>
            <c:strRef>
              <c:f>Sheet1!$C$1</c:f>
              <c:strCache>
                <c:ptCount val="1"/>
                <c:pt idx="0">
                  <c:v>All</c:v>
                </c:pt>
              </c:strCache>
            </c:strRef>
          </c:tx>
          <c:invertIfNegative val="0"/>
          <c:dLbls>
            <c:dLbl>
              <c:idx val="0"/>
              <c:layout>
                <c:manualLayout>
                  <c:x val="8.654601334648560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3A-4705-A000-1E65BCA4DB70}"/>
                </c:ext>
              </c:extLst>
            </c:dLbl>
            <c:dLbl>
              <c:idx val="1"/>
              <c:layout>
                <c:manualLayout>
                  <c:x val="5.6561679790026248E-3"/>
                  <c:y val="-6.50170130513266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3A-4705-A000-1E65BCA4DB70}"/>
                </c:ext>
              </c:extLst>
            </c:dLbl>
            <c:dLbl>
              <c:idx val="4"/>
              <c:layout>
                <c:manualLayout>
                  <c:x val="2.0928534241288658E-2"/>
                  <c:y val="1.7341064140545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3A-4705-A000-1E65BCA4DB70}"/>
                </c:ext>
              </c:extLst>
            </c:dLbl>
            <c:spPr>
              <a:noFill/>
              <a:ln>
                <a:noFill/>
              </a:ln>
              <a:effectLst/>
            </c:spPr>
            <c:txPr>
              <a:bodyPr/>
              <a:lstStyle/>
              <a:p>
                <a:pPr>
                  <a:defRPr sz="11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ABC1</c:v>
                </c:pt>
                <c:pt idx="1">
                  <c:v>C2DE</c:v>
                </c:pt>
              </c:strCache>
            </c:strRef>
          </c:cat>
          <c:val>
            <c:numRef>
              <c:f>Sheet1!$C$2:$C$3</c:f>
              <c:numCache>
                <c:formatCode>0%</c:formatCode>
                <c:ptCount val="2"/>
                <c:pt idx="0">
                  <c:v>0.49</c:v>
                </c:pt>
                <c:pt idx="1">
                  <c:v>0.51</c:v>
                </c:pt>
              </c:numCache>
            </c:numRef>
          </c:val>
          <c:extLst>
            <c:ext xmlns:c16="http://schemas.microsoft.com/office/drawing/2014/chart" uri="{C3380CC4-5D6E-409C-BE32-E72D297353CC}">
              <c16:uniqueId val="{00000004-7D3A-4705-A000-1E65BCA4DB70}"/>
            </c:ext>
          </c:extLst>
        </c:ser>
        <c:dLbls>
          <c:showLegendKey val="0"/>
          <c:showVal val="0"/>
          <c:showCatName val="0"/>
          <c:showSerName val="0"/>
          <c:showPercent val="0"/>
          <c:showBubbleSize val="0"/>
        </c:dLbls>
        <c:gapWidth val="150"/>
        <c:axId val="38512512"/>
        <c:axId val="38514048"/>
      </c:barChart>
      <c:catAx>
        <c:axId val="38512512"/>
        <c:scaling>
          <c:orientation val="minMax"/>
        </c:scaling>
        <c:delete val="0"/>
        <c:axPos val="b"/>
        <c:numFmt formatCode="General" sourceLinked="1"/>
        <c:majorTickMark val="out"/>
        <c:minorTickMark val="none"/>
        <c:tickLblPos val="nextTo"/>
        <c:txPr>
          <a:bodyPr/>
          <a:lstStyle/>
          <a:p>
            <a:pPr>
              <a:defRPr sz="1000" baseline="0"/>
            </a:pPr>
            <a:endParaRPr lang="en-US"/>
          </a:p>
        </c:txPr>
        <c:crossAx val="38514048"/>
        <c:crosses val="autoZero"/>
        <c:auto val="1"/>
        <c:lblAlgn val="ctr"/>
        <c:lblOffset val="100"/>
        <c:noMultiLvlLbl val="0"/>
      </c:catAx>
      <c:valAx>
        <c:axId val="38514048"/>
        <c:scaling>
          <c:orientation val="minMax"/>
          <c:max val="1"/>
          <c:min val="0"/>
        </c:scaling>
        <c:delete val="1"/>
        <c:axPos val="l"/>
        <c:numFmt formatCode="0%" sourceLinked="1"/>
        <c:majorTickMark val="out"/>
        <c:minorTickMark val="none"/>
        <c:tickLblPos val="nextTo"/>
        <c:crossAx val="38512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4.0497448086835039E-3"/>
          <c:y val="0"/>
          <c:w val="0.92105605189844086"/>
          <c:h val="0.74583948209201745"/>
        </c:manualLayout>
      </c:layout>
      <c:barChart>
        <c:barDir val="col"/>
        <c:grouping val="clustered"/>
        <c:varyColors val="0"/>
        <c:ser>
          <c:idx val="0"/>
          <c:order val="0"/>
          <c:tx>
            <c:strRef>
              <c:f>Sheet1!$B$1</c:f>
              <c:strCache>
                <c:ptCount val="1"/>
                <c:pt idx="0">
                  <c:v>Assertive</c:v>
                </c:pt>
              </c:strCache>
            </c:strRef>
          </c:tx>
          <c:spPr>
            <a:solidFill>
              <a:schemeClr val="accent3">
                <a:lumMod val="75000"/>
              </a:schemeClr>
            </a:solidFill>
          </c:spPr>
          <c:invertIfNegative val="0"/>
          <c:dLbls>
            <c:spPr>
              <a:noFill/>
              <a:ln>
                <a:noFill/>
              </a:ln>
              <a:effectLst/>
            </c:spPr>
            <c:txPr>
              <a:bodyPr/>
              <a:lstStyle/>
              <a:p>
                <a:pPr>
                  <a:defRPr sz="11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How to get involved</c:v>
                </c:pt>
                <c:pt idx="1">
                  <c:v>New information</c:v>
                </c:pt>
                <c:pt idx="2">
                  <c:v>Up to date information</c:v>
                </c:pt>
                <c:pt idx="3">
                  <c:v>Information about campaigns and targets</c:v>
                </c:pt>
              </c:strCache>
            </c:strRef>
          </c:cat>
          <c:val>
            <c:numRef>
              <c:f>Sheet1!$B$2:$B$5</c:f>
              <c:numCache>
                <c:formatCode>0%</c:formatCode>
                <c:ptCount val="4"/>
                <c:pt idx="0">
                  <c:v>0.34699999999999998</c:v>
                </c:pt>
                <c:pt idx="1">
                  <c:v>0.46300000000000002</c:v>
                </c:pt>
                <c:pt idx="2">
                  <c:v>0.51600000000000001</c:v>
                </c:pt>
                <c:pt idx="3">
                  <c:v>0.34</c:v>
                </c:pt>
              </c:numCache>
            </c:numRef>
          </c:val>
          <c:extLst>
            <c:ext xmlns:c16="http://schemas.microsoft.com/office/drawing/2014/chart" uri="{C3380CC4-5D6E-409C-BE32-E72D297353CC}">
              <c16:uniqueId val="{00000000-D7EA-4DA4-8A25-2824BEEB545A}"/>
            </c:ext>
          </c:extLst>
        </c:ser>
        <c:ser>
          <c:idx val="1"/>
          <c:order val="1"/>
          <c:tx>
            <c:strRef>
              <c:f>Sheet1!$C$1</c:f>
              <c:strCache>
                <c:ptCount val="1"/>
                <c:pt idx="0">
                  <c:v>All</c:v>
                </c:pt>
              </c:strCache>
            </c:strRef>
          </c:tx>
          <c:invertIfNegative val="0"/>
          <c:dLbls>
            <c:dLbl>
              <c:idx val="1"/>
              <c:layout>
                <c:manualLayout>
                  <c:x val="4.4117647058823532E-2"/>
                  <c:y val="-6.50169696287157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EA-4DA4-8A25-2824BEEB545A}"/>
                </c:ext>
              </c:extLst>
            </c:dLbl>
            <c:dLbl>
              <c:idx val="4"/>
              <c:layout>
                <c:manualLayout>
                  <c:x val="2.0928534241288658E-2"/>
                  <c:y val="1.7341064140545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EA-4DA4-8A25-2824BEEB545A}"/>
                </c:ext>
              </c:extLst>
            </c:dLbl>
            <c:spPr>
              <a:noFill/>
              <a:ln>
                <a:noFill/>
              </a:ln>
              <a:effectLst/>
            </c:spPr>
            <c:txPr>
              <a:bodyPr/>
              <a:lstStyle/>
              <a:p>
                <a:pPr>
                  <a:defRPr sz="11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How to get involved</c:v>
                </c:pt>
                <c:pt idx="1">
                  <c:v>New information</c:v>
                </c:pt>
                <c:pt idx="2">
                  <c:v>Up to date information</c:v>
                </c:pt>
                <c:pt idx="3">
                  <c:v>Information about campaigns and targets</c:v>
                </c:pt>
              </c:strCache>
            </c:strRef>
          </c:cat>
          <c:val>
            <c:numRef>
              <c:f>Sheet1!$C$2:$C$5</c:f>
              <c:numCache>
                <c:formatCode>0%</c:formatCode>
                <c:ptCount val="4"/>
                <c:pt idx="0">
                  <c:v>0.17199999999999999</c:v>
                </c:pt>
                <c:pt idx="1">
                  <c:v>0.30399999999999999</c:v>
                </c:pt>
                <c:pt idx="2">
                  <c:v>0.372</c:v>
                </c:pt>
                <c:pt idx="3">
                  <c:v>0.19900000000000001</c:v>
                </c:pt>
              </c:numCache>
            </c:numRef>
          </c:val>
          <c:extLst>
            <c:ext xmlns:c16="http://schemas.microsoft.com/office/drawing/2014/chart" uri="{C3380CC4-5D6E-409C-BE32-E72D297353CC}">
              <c16:uniqueId val="{00000003-D7EA-4DA4-8A25-2824BEEB545A}"/>
            </c:ext>
          </c:extLst>
        </c:ser>
        <c:ser>
          <c:idx val="2"/>
          <c:order val="2"/>
          <c:tx>
            <c:strRef>
              <c:f>Sheet1!$D$1</c:f>
              <c:strCache>
                <c:ptCount val="1"/>
                <c:pt idx="0">
                  <c:v>% difference</c:v>
                </c:pt>
              </c:strCache>
            </c:strRef>
          </c:tx>
          <c:spPr>
            <a:solidFill>
              <a:schemeClr val="accent1">
                <a:lumMod val="60000"/>
                <a:lumOff val="40000"/>
              </a:schemeClr>
            </a:solidFill>
          </c:spPr>
          <c:invertIfNegative val="0"/>
          <c:dLbls>
            <c:spPr>
              <a:noFill/>
              <a:ln>
                <a:noFill/>
              </a:ln>
              <a:effectLst/>
            </c:spPr>
            <c:txPr>
              <a:bodyPr/>
              <a:lstStyle/>
              <a:p>
                <a:pPr>
                  <a:defRPr sz="11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How to get involved</c:v>
                </c:pt>
                <c:pt idx="1">
                  <c:v>New information</c:v>
                </c:pt>
                <c:pt idx="2">
                  <c:v>Up to date information</c:v>
                </c:pt>
                <c:pt idx="3">
                  <c:v>Information about campaigns and targets</c:v>
                </c:pt>
              </c:strCache>
            </c:strRef>
          </c:cat>
          <c:val>
            <c:numRef>
              <c:f>Sheet1!$D$2:$D$5</c:f>
              <c:numCache>
                <c:formatCode>0%</c:formatCode>
                <c:ptCount val="4"/>
                <c:pt idx="0">
                  <c:v>0.17499999999999999</c:v>
                </c:pt>
                <c:pt idx="1">
                  <c:v>0.15900000000000003</c:v>
                </c:pt>
                <c:pt idx="2">
                  <c:v>0.14400000000000002</c:v>
                </c:pt>
                <c:pt idx="3">
                  <c:v>0.14100000000000001</c:v>
                </c:pt>
              </c:numCache>
            </c:numRef>
          </c:val>
          <c:extLst>
            <c:ext xmlns:c16="http://schemas.microsoft.com/office/drawing/2014/chart" uri="{C3380CC4-5D6E-409C-BE32-E72D297353CC}">
              <c16:uniqueId val="{00000004-D7EA-4DA4-8A25-2824BEEB545A}"/>
            </c:ext>
          </c:extLst>
        </c:ser>
        <c:dLbls>
          <c:showLegendKey val="0"/>
          <c:showVal val="0"/>
          <c:showCatName val="0"/>
          <c:showSerName val="0"/>
          <c:showPercent val="0"/>
          <c:showBubbleSize val="0"/>
        </c:dLbls>
        <c:gapWidth val="150"/>
        <c:overlap val="-22"/>
        <c:axId val="65247872"/>
        <c:axId val="65261952"/>
      </c:barChart>
      <c:catAx>
        <c:axId val="65247872"/>
        <c:scaling>
          <c:orientation val="minMax"/>
        </c:scaling>
        <c:delete val="0"/>
        <c:axPos val="b"/>
        <c:numFmt formatCode="General" sourceLinked="1"/>
        <c:majorTickMark val="out"/>
        <c:minorTickMark val="none"/>
        <c:tickLblPos val="nextTo"/>
        <c:txPr>
          <a:bodyPr/>
          <a:lstStyle/>
          <a:p>
            <a:pPr>
              <a:defRPr sz="1100" baseline="0"/>
            </a:pPr>
            <a:endParaRPr lang="en-US"/>
          </a:p>
        </c:txPr>
        <c:crossAx val="65261952"/>
        <c:crosses val="autoZero"/>
        <c:auto val="1"/>
        <c:lblAlgn val="ctr"/>
        <c:lblOffset val="100"/>
        <c:noMultiLvlLbl val="0"/>
      </c:catAx>
      <c:valAx>
        <c:axId val="65261952"/>
        <c:scaling>
          <c:orientation val="minMax"/>
          <c:max val="1"/>
          <c:min val="0"/>
        </c:scaling>
        <c:delete val="1"/>
        <c:axPos val="l"/>
        <c:numFmt formatCode="0%" sourceLinked="1"/>
        <c:majorTickMark val="out"/>
        <c:minorTickMark val="none"/>
        <c:tickLblPos val="nextTo"/>
        <c:crossAx val="65247872"/>
        <c:crosses val="autoZero"/>
        <c:crossBetween val="between"/>
      </c:valAx>
    </c:plotArea>
    <c:legend>
      <c:legendPos val="t"/>
      <c:legendEntry>
        <c:idx val="0"/>
        <c:delete val="1"/>
      </c:legendEntry>
      <c:legendEntry>
        <c:idx val="1"/>
        <c:delete val="1"/>
      </c:legendEntry>
      <c:layout>
        <c:manualLayout>
          <c:xMode val="edge"/>
          <c:yMode val="edge"/>
          <c:x val="0.75341731589369354"/>
          <c:y val="9.4929568530793661E-3"/>
          <c:w val="0.23798385061519084"/>
          <c:h val="9.4249469381740184E-2"/>
        </c:manualLayout>
      </c:layout>
      <c:overlay val="0"/>
      <c:txPr>
        <a:bodyPr/>
        <a:lstStyle/>
        <a:p>
          <a:pPr>
            <a:defRPr sz="11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E772681-5F73-493A-9087-AD6FB3D0DE6B}" type="datetimeFigureOut">
              <a:rPr lang="en-GB" smtClean="0"/>
              <a:t>27/04/2017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F400142-078D-401C-BFC8-125392AFB7A8}" type="slidenum">
              <a:rPr lang="en-GB" smtClean="0"/>
              <a:t>‹#›</a:t>
            </a:fld>
            <a:endParaRPr lang="en-GB"/>
          </a:p>
        </p:txBody>
      </p:sp>
    </p:spTree>
    <p:extLst>
      <p:ext uri="{BB962C8B-B14F-4D97-AF65-F5344CB8AC3E}">
        <p14:creationId xmlns:p14="http://schemas.microsoft.com/office/powerpoint/2010/main" val="835989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DA5C9DF-E90F-4CC0-86F4-E9900985C50C}" type="datetimeFigureOut">
              <a:rPr lang="en-GB" smtClean="0"/>
              <a:t>27/04/2017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F682B62-B4D4-4663-BA4F-722FD7852818}" type="slidenum">
              <a:rPr lang="en-GB" smtClean="0"/>
              <a:t>‹#›</a:t>
            </a:fld>
            <a:endParaRPr lang="en-GB"/>
          </a:p>
        </p:txBody>
      </p:sp>
    </p:spTree>
    <p:extLst>
      <p:ext uri="{BB962C8B-B14F-4D97-AF65-F5344CB8AC3E}">
        <p14:creationId xmlns:p14="http://schemas.microsoft.com/office/powerpoint/2010/main" val="83778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682B62-B4D4-4663-BA4F-722FD7852818}" type="slidenum">
              <a:rPr lang="en-GB" smtClean="0"/>
              <a:t>1</a:t>
            </a:fld>
            <a:endParaRPr lang="en-GB"/>
          </a:p>
        </p:txBody>
      </p:sp>
    </p:spTree>
    <p:extLst>
      <p:ext uri="{BB962C8B-B14F-4D97-AF65-F5344CB8AC3E}">
        <p14:creationId xmlns:p14="http://schemas.microsoft.com/office/powerpoint/2010/main" val="8031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682B62-B4D4-4663-BA4F-722FD7852818}" type="slidenum">
              <a:rPr lang="en-GB" smtClean="0"/>
              <a:t>10</a:t>
            </a:fld>
            <a:endParaRPr lang="en-GB"/>
          </a:p>
        </p:txBody>
      </p:sp>
    </p:spTree>
    <p:extLst>
      <p:ext uri="{BB962C8B-B14F-4D97-AF65-F5344CB8AC3E}">
        <p14:creationId xmlns:p14="http://schemas.microsoft.com/office/powerpoint/2010/main" val="1607094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1F682B62-B4D4-4663-BA4F-722FD7852818}" type="slidenum">
              <a:rPr lang="en-GB" smtClean="0"/>
              <a:t>11</a:t>
            </a:fld>
            <a:endParaRPr lang="en-GB"/>
          </a:p>
        </p:txBody>
      </p:sp>
    </p:spTree>
    <p:extLst>
      <p:ext uri="{BB962C8B-B14F-4D97-AF65-F5344CB8AC3E}">
        <p14:creationId xmlns:p14="http://schemas.microsoft.com/office/powerpoint/2010/main" val="1259078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682B62-B4D4-4663-BA4F-722FD7852818}" type="slidenum">
              <a:rPr lang="en-GB" smtClean="0"/>
              <a:t>12</a:t>
            </a:fld>
            <a:endParaRPr lang="en-GB"/>
          </a:p>
        </p:txBody>
      </p:sp>
    </p:spTree>
    <p:extLst>
      <p:ext uri="{BB962C8B-B14F-4D97-AF65-F5344CB8AC3E}">
        <p14:creationId xmlns:p14="http://schemas.microsoft.com/office/powerpoint/2010/main" val="734785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682B62-B4D4-4663-BA4F-722FD7852818}" type="slidenum">
              <a:rPr lang="en-GB" smtClean="0"/>
              <a:t>13</a:t>
            </a:fld>
            <a:endParaRPr lang="en-GB"/>
          </a:p>
        </p:txBody>
      </p:sp>
    </p:spTree>
    <p:extLst>
      <p:ext uri="{BB962C8B-B14F-4D97-AF65-F5344CB8AC3E}">
        <p14:creationId xmlns:p14="http://schemas.microsoft.com/office/powerpoint/2010/main" val="1326746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F682B62-B4D4-4663-BA4F-722FD7852818}" type="slidenum">
              <a:rPr lang="en-GB" smtClean="0"/>
              <a:t>14</a:t>
            </a:fld>
            <a:endParaRPr lang="en-GB"/>
          </a:p>
        </p:txBody>
      </p:sp>
    </p:spTree>
    <p:extLst>
      <p:ext uri="{BB962C8B-B14F-4D97-AF65-F5344CB8AC3E}">
        <p14:creationId xmlns:p14="http://schemas.microsoft.com/office/powerpoint/2010/main" val="4276061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F682B62-B4D4-4663-BA4F-722FD7852818}" type="slidenum">
              <a:rPr lang="en-GB" smtClean="0"/>
              <a:t>15</a:t>
            </a:fld>
            <a:endParaRPr lang="en-GB"/>
          </a:p>
        </p:txBody>
      </p:sp>
    </p:spTree>
    <p:extLst>
      <p:ext uri="{BB962C8B-B14F-4D97-AF65-F5344CB8AC3E}">
        <p14:creationId xmlns:p14="http://schemas.microsoft.com/office/powerpoint/2010/main" val="4276061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682B62-B4D4-4663-BA4F-722FD7852818}" type="slidenum">
              <a:rPr lang="en-GB" smtClean="0"/>
              <a:t>16</a:t>
            </a:fld>
            <a:endParaRPr lang="en-GB"/>
          </a:p>
        </p:txBody>
      </p:sp>
    </p:spTree>
    <p:extLst>
      <p:ext uri="{BB962C8B-B14F-4D97-AF65-F5344CB8AC3E}">
        <p14:creationId xmlns:p14="http://schemas.microsoft.com/office/powerpoint/2010/main" val="3315048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1F682B62-B4D4-4663-BA4F-722FD7852818}" type="slidenum">
              <a:rPr lang="en-GB" smtClean="0"/>
              <a:t>2</a:t>
            </a:fld>
            <a:endParaRPr lang="en-GB"/>
          </a:p>
        </p:txBody>
      </p:sp>
    </p:spTree>
    <p:extLst>
      <p:ext uri="{BB962C8B-B14F-4D97-AF65-F5344CB8AC3E}">
        <p14:creationId xmlns:p14="http://schemas.microsoft.com/office/powerpoint/2010/main" val="187777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682B62-B4D4-4663-BA4F-722FD7852818}" type="slidenum">
              <a:rPr lang="en-GB" smtClean="0"/>
              <a:t>3</a:t>
            </a:fld>
            <a:endParaRPr lang="en-GB"/>
          </a:p>
        </p:txBody>
      </p:sp>
    </p:spTree>
    <p:extLst>
      <p:ext uri="{BB962C8B-B14F-4D97-AF65-F5344CB8AC3E}">
        <p14:creationId xmlns:p14="http://schemas.microsoft.com/office/powerpoint/2010/main" val="1898533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F682B62-B4D4-4663-BA4F-722FD7852818}" type="slidenum">
              <a:rPr lang="en-GB" smtClean="0"/>
              <a:t>4</a:t>
            </a:fld>
            <a:endParaRPr lang="en-GB"/>
          </a:p>
        </p:txBody>
      </p:sp>
    </p:spTree>
    <p:extLst>
      <p:ext uri="{BB962C8B-B14F-4D97-AF65-F5344CB8AC3E}">
        <p14:creationId xmlns:p14="http://schemas.microsoft.com/office/powerpoint/2010/main" val="663237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682B62-B4D4-4663-BA4F-722FD7852818}" type="slidenum">
              <a:rPr lang="en-GB" smtClean="0"/>
              <a:t>5</a:t>
            </a:fld>
            <a:endParaRPr lang="en-GB"/>
          </a:p>
        </p:txBody>
      </p:sp>
    </p:spTree>
    <p:extLst>
      <p:ext uri="{BB962C8B-B14F-4D97-AF65-F5344CB8AC3E}">
        <p14:creationId xmlns:p14="http://schemas.microsoft.com/office/powerpoint/2010/main" val="1460721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682B62-B4D4-4663-BA4F-722FD7852818}" type="slidenum">
              <a:rPr lang="en-GB" smtClean="0"/>
              <a:t>6</a:t>
            </a:fld>
            <a:endParaRPr lang="en-GB"/>
          </a:p>
        </p:txBody>
      </p:sp>
    </p:spTree>
    <p:extLst>
      <p:ext uri="{BB962C8B-B14F-4D97-AF65-F5344CB8AC3E}">
        <p14:creationId xmlns:p14="http://schemas.microsoft.com/office/powerpoint/2010/main" val="4276061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F682B62-B4D4-4663-BA4F-722FD7852818}" type="slidenum">
              <a:rPr lang="en-GB" smtClean="0"/>
              <a:t>7</a:t>
            </a:fld>
            <a:endParaRPr lang="en-GB"/>
          </a:p>
        </p:txBody>
      </p:sp>
    </p:spTree>
    <p:extLst>
      <p:ext uri="{BB962C8B-B14F-4D97-AF65-F5344CB8AC3E}">
        <p14:creationId xmlns:p14="http://schemas.microsoft.com/office/powerpoint/2010/main" val="4276061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682B62-B4D4-4663-BA4F-722FD7852818}" type="slidenum">
              <a:rPr lang="en-GB" smtClean="0"/>
              <a:t>8</a:t>
            </a:fld>
            <a:endParaRPr lang="en-GB"/>
          </a:p>
        </p:txBody>
      </p:sp>
    </p:spTree>
    <p:extLst>
      <p:ext uri="{BB962C8B-B14F-4D97-AF65-F5344CB8AC3E}">
        <p14:creationId xmlns:p14="http://schemas.microsoft.com/office/powerpoint/2010/main" val="172273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F682B62-B4D4-4663-BA4F-722FD7852818}" type="slidenum">
              <a:rPr lang="en-GB" smtClean="0"/>
              <a:t>9</a:t>
            </a:fld>
            <a:endParaRPr lang="en-GB"/>
          </a:p>
        </p:txBody>
      </p:sp>
    </p:spTree>
    <p:extLst>
      <p:ext uri="{BB962C8B-B14F-4D97-AF65-F5344CB8AC3E}">
        <p14:creationId xmlns:p14="http://schemas.microsoft.com/office/powerpoint/2010/main" val="4276061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5AA1779-6E52-4908-B62A-B328D12B199F}" type="datetime1">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219460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C3C642A-960E-4552-9398-ECC56719A828}" type="datetime1">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2131526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BBAE858-2913-4E31-BF0C-4F857917F564}" type="datetime1">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2001431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9678649-0D15-41F5-9792-1D17EFD9187B}" type="datetime1">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268016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83B1020-2360-49B2-BE9E-933C6DC05D8D}" type="datetime1">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236035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2F3CAF0-326A-4EAC-AFB7-016929396482}" type="datetime1">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4188335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3850228-F02A-49DA-96A6-ECACD82A759E}" type="datetime1">
              <a:rPr lang="en-US" smtClean="0"/>
              <a:t>4/27/2017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117105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CE63637-D0F0-4DF8-AA7B-28B6FC1D73F6}" type="datetime1">
              <a:rPr lang="en-US" smtClean="0"/>
              <a:t>4/27/2017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294314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8587A-7754-4AF0-A21E-A429807F2C57}" type="datetime1">
              <a:rPr lang="en-US" smtClean="0"/>
              <a:t>4/27/2017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426051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C941E3A-4A8B-42CF-8562-F1E5C49F1163}" type="datetime1">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375985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9B614F6-2705-4336-89B5-F48219726EB5}" type="datetime1">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F94A1-A7A6-A94A-AF2F-8EE78ED1ED12}" type="slidenum">
              <a:rPr lang="en-US" smtClean="0"/>
              <a:t>‹#›</a:t>
            </a:fld>
            <a:endParaRPr lang="en-US"/>
          </a:p>
        </p:txBody>
      </p:sp>
    </p:spTree>
    <p:extLst>
      <p:ext uri="{BB962C8B-B14F-4D97-AF65-F5344CB8AC3E}">
        <p14:creationId xmlns:p14="http://schemas.microsoft.com/office/powerpoint/2010/main" val="33424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AC645-6584-46FF-914A-5D7AACB50B9F}" type="datetime1">
              <a:rPr lang="en-US" smtClean="0"/>
              <a:t>4/27/2017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F94A1-A7A6-A94A-AF2F-8EE78ED1ED12}" type="slidenum">
              <a:rPr lang="en-US" smtClean="0"/>
              <a:t>‹#›</a:t>
            </a:fld>
            <a:endParaRPr lang="en-US"/>
          </a:p>
        </p:txBody>
      </p:sp>
    </p:spTree>
    <p:extLst>
      <p:ext uri="{BB962C8B-B14F-4D97-AF65-F5344CB8AC3E}">
        <p14:creationId xmlns:p14="http://schemas.microsoft.com/office/powerpoint/2010/main" val="4214804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7.jpg"/><Relationship Id="rId4" Type="http://schemas.openxmlformats.org/officeDocument/2006/relationships/chart" Target="../charts/chart2.xml"/><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chart" Target="../charts/chart3.xml"/><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2.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7.jp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chart" Target="../charts/chart4.xml"/><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2.png"/><Relationship Id="rId7" Type="http://schemas.openxmlformats.org/officeDocument/2006/relationships/image" Target="../media/image35.png"/><Relationship Id="rId12" Type="http://schemas.openxmlformats.org/officeDocument/2006/relationships/image" Target="../media/image40.jpeg"/><Relationship Id="rId17" Type="http://schemas.openxmlformats.org/officeDocument/2006/relationships/image" Target="../media/image45.png"/><Relationship Id="rId2" Type="http://schemas.openxmlformats.org/officeDocument/2006/relationships/notesSlide" Target="../notesSlides/notesSlide13.xml"/><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chart" Target="../charts/chart5.xml"/><Relationship Id="rId11" Type="http://schemas.openxmlformats.org/officeDocument/2006/relationships/image" Target="../media/image39.jpeg"/><Relationship Id="rId5" Type="http://schemas.openxmlformats.org/officeDocument/2006/relationships/image" Target="../media/image34.png"/><Relationship Id="rId15" Type="http://schemas.openxmlformats.org/officeDocument/2006/relationships/image" Target="../media/image43.jpeg"/><Relationship Id="rId10" Type="http://schemas.openxmlformats.org/officeDocument/2006/relationships/image" Target="../media/image38.png"/><Relationship Id="rId19" Type="http://schemas.openxmlformats.org/officeDocument/2006/relationships/image" Target="../media/image7.jpg"/><Relationship Id="rId4" Type="http://schemas.openxmlformats.org/officeDocument/2006/relationships/image" Target="../media/image33.png"/><Relationship Id="rId9" Type="http://schemas.openxmlformats.org/officeDocument/2006/relationships/image" Target="../media/image37.png"/><Relationship Id="rId1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www.somersetwildlife.org/Insect_Mimicry.html" TargetMode="External"/><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1.emf"/><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9987" y="0"/>
            <a:ext cx="9144000" cy="6858000"/>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 name="Slide Number Placeholder 4"/>
          <p:cNvSpPr>
            <a:spLocks noGrp="1"/>
          </p:cNvSpPr>
          <p:nvPr>
            <p:ph type="sldNum" sz="quarter" idx="12"/>
          </p:nvPr>
        </p:nvSpPr>
        <p:spPr/>
        <p:txBody>
          <a:bodyPr/>
          <a:lstStyle/>
          <a:p>
            <a:fld id="{D3DF94A1-A7A6-A94A-AF2F-8EE78ED1ED12}" type="slidenum">
              <a:rPr lang="en-US" smtClean="0"/>
              <a:t>1</a:t>
            </a:fld>
            <a:endParaRPr lang="en-US"/>
          </a:p>
        </p:txBody>
      </p:sp>
      <p:sp>
        <p:nvSpPr>
          <p:cNvPr id="6" name="TextBox 5"/>
          <p:cNvSpPr txBox="1"/>
          <p:nvPr/>
        </p:nvSpPr>
        <p:spPr>
          <a:xfrm>
            <a:off x="362874" y="362901"/>
            <a:ext cx="8438226" cy="646331"/>
          </a:xfrm>
          <a:prstGeom prst="rect">
            <a:avLst/>
          </a:prstGeom>
          <a:noFill/>
        </p:spPr>
        <p:txBody>
          <a:bodyPr wrap="square" rtlCol="0">
            <a:spAutoFit/>
          </a:bodyPr>
          <a:lstStyle/>
          <a:p>
            <a:pPr algn="ctr"/>
            <a:r>
              <a:rPr lang="en-US" b="1" dirty="0">
                <a:solidFill>
                  <a:srgbClr val="FFFFFF"/>
                </a:solidFill>
                <a:latin typeface="Andes ExtraLight"/>
                <a:cs typeface="Andes ExtraLight"/>
              </a:rPr>
              <a:t>Hill Holt Wood – Training Day – 22</a:t>
            </a:r>
            <a:r>
              <a:rPr lang="en-US" b="1" baseline="30000" dirty="0">
                <a:solidFill>
                  <a:srgbClr val="FFFFFF"/>
                </a:solidFill>
                <a:latin typeface="Andes ExtraLight"/>
                <a:cs typeface="Andes ExtraLight"/>
              </a:rPr>
              <a:t>nd</a:t>
            </a:r>
            <a:r>
              <a:rPr lang="en-US" b="1" dirty="0">
                <a:solidFill>
                  <a:srgbClr val="FFFFFF"/>
                </a:solidFill>
                <a:latin typeface="Andes ExtraLight"/>
                <a:cs typeface="Andes ExtraLight"/>
              </a:rPr>
              <a:t> March 2017</a:t>
            </a:r>
          </a:p>
          <a:p>
            <a:endParaRPr lang="en-US" dirty="0">
              <a:solidFill>
                <a:srgbClr val="FFFFFF"/>
              </a:solidFill>
              <a:latin typeface="Andes ExtraLight"/>
              <a:cs typeface="Andes ExtraLight"/>
            </a:endParaRPr>
          </a:p>
        </p:txBody>
      </p:sp>
      <p:sp>
        <p:nvSpPr>
          <p:cNvPr id="7" name="Rectangle 6"/>
          <p:cNvSpPr/>
          <p:nvPr/>
        </p:nvSpPr>
        <p:spPr>
          <a:xfrm>
            <a:off x="1300624" y="1295400"/>
            <a:ext cx="6257925" cy="2123658"/>
          </a:xfrm>
          <a:prstGeom prst="rect">
            <a:avLst/>
          </a:prstGeom>
        </p:spPr>
        <p:txBody>
          <a:bodyPr wrap="square">
            <a:spAutoFit/>
          </a:bodyPr>
          <a:lstStyle/>
          <a:p>
            <a:pPr algn="ctr"/>
            <a:r>
              <a:rPr lang="en-US" sz="3600" dirty="0">
                <a:solidFill>
                  <a:schemeClr val="bg1"/>
                </a:solidFill>
                <a:latin typeface="Andes SemiBold"/>
                <a:cs typeface="Andes SemiBold"/>
              </a:rPr>
              <a:t>Woodland Events</a:t>
            </a:r>
            <a:br>
              <a:rPr lang="en-US" sz="3600" dirty="0">
                <a:solidFill>
                  <a:schemeClr val="bg1"/>
                </a:solidFill>
                <a:latin typeface="Andes SemiBold"/>
                <a:cs typeface="Andes SemiBold"/>
              </a:rPr>
            </a:br>
            <a:r>
              <a:rPr lang="en-US" sz="2400" dirty="0">
                <a:solidFill>
                  <a:schemeClr val="bg1"/>
                </a:solidFill>
                <a:latin typeface="Andes SemiBold"/>
                <a:cs typeface="Andes SemiBold"/>
              </a:rPr>
              <a:t>What is an event?</a:t>
            </a:r>
          </a:p>
          <a:p>
            <a:pPr algn="ctr"/>
            <a:r>
              <a:rPr lang="en-US" sz="2400" dirty="0">
                <a:solidFill>
                  <a:schemeClr val="bg1"/>
                </a:solidFill>
                <a:latin typeface="Andes SemiBold"/>
                <a:cs typeface="Andes SemiBold"/>
              </a:rPr>
              <a:t>Why we do them?</a:t>
            </a:r>
            <a:br>
              <a:rPr lang="en-US" sz="2400" dirty="0">
                <a:solidFill>
                  <a:schemeClr val="bg1"/>
                </a:solidFill>
                <a:latin typeface="Andes SemiBold"/>
                <a:cs typeface="Andes SemiBold"/>
              </a:rPr>
            </a:br>
            <a:r>
              <a:rPr lang="en-US" sz="2400" dirty="0">
                <a:solidFill>
                  <a:schemeClr val="bg1"/>
                </a:solidFill>
                <a:latin typeface="Andes SemiBold"/>
                <a:cs typeface="Andes SemiBold"/>
              </a:rPr>
              <a:t>Making them work for you?</a:t>
            </a:r>
            <a:br>
              <a:rPr lang="en-US" sz="2400" dirty="0">
                <a:solidFill>
                  <a:schemeClr val="bg1"/>
                </a:solidFill>
                <a:latin typeface="Andes SemiBold"/>
                <a:cs typeface="Andes SemiBold"/>
              </a:rPr>
            </a:br>
            <a:r>
              <a:rPr lang="en-US" sz="2400" dirty="0">
                <a:solidFill>
                  <a:schemeClr val="bg1"/>
                </a:solidFill>
                <a:latin typeface="Andes SemiBold"/>
                <a:cs typeface="Andes SemiBold"/>
              </a:rPr>
              <a:t>Best Practice?</a:t>
            </a:r>
          </a:p>
        </p:txBody>
      </p:sp>
      <p:cxnSp>
        <p:nvCxnSpPr>
          <p:cNvPr id="8" name="Straight Connector 7"/>
          <p:cNvCxnSpPr/>
          <p:nvPr/>
        </p:nvCxnSpPr>
        <p:spPr>
          <a:xfrm>
            <a:off x="4267400" y="3429000"/>
            <a:ext cx="0" cy="1668106"/>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WTLogoCMYK 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400" y="5322953"/>
            <a:ext cx="1800000" cy="1131596"/>
          </a:xfrm>
          <a:prstGeom prst="rect">
            <a:avLst/>
          </a:prstGeom>
        </p:spPr>
      </p:pic>
    </p:spTree>
    <p:extLst>
      <p:ext uri="{BB962C8B-B14F-4D97-AF65-F5344CB8AC3E}">
        <p14:creationId xmlns:p14="http://schemas.microsoft.com/office/powerpoint/2010/main" val="284892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529"/>
            <a:ext cx="8229600" cy="1143000"/>
          </a:xfrm>
        </p:spPr>
        <p:txBody>
          <a:bodyPr/>
          <a:lstStyle/>
          <a:p>
            <a:r>
              <a:rPr lang="en-GB" dirty="0">
                <a:latin typeface="Corbel" panose="020B0503020204020204" pitchFamily="34" charset="0"/>
              </a:rPr>
              <a:t>Meet the Urban Segments</a:t>
            </a:r>
          </a:p>
        </p:txBody>
      </p:sp>
      <p:sp>
        <p:nvSpPr>
          <p:cNvPr id="3" name="Content Placeholder 2"/>
          <p:cNvSpPr>
            <a:spLocks noGrp="1"/>
          </p:cNvSpPr>
          <p:nvPr>
            <p:ph idx="1"/>
          </p:nvPr>
        </p:nvSpPr>
        <p:spPr>
          <a:xfrm>
            <a:off x="1589964" y="1846049"/>
            <a:ext cx="8229600" cy="4525963"/>
          </a:xfrm>
        </p:spPr>
        <p:txBody>
          <a:bodyPr/>
          <a:lstStyle/>
          <a:p>
            <a:r>
              <a:rPr lang="en-GB" dirty="0">
                <a:latin typeface="Corbel" panose="020B0503020204020204" pitchFamily="34" charset="0"/>
              </a:rPr>
              <a:t>Urban Environment Advocate</a:t>
            </a:r>
          </a:p>
          <a:p>
            <a:r>
              <a:rPr lang="en-GB" dirty="0">
                <a:latin typeface="Corbel" panose="020B0503020204020204" pitchFamily="34" charset="0"/>
              </a:rPr>
              <a:t>Experiencer and Believer</a:t>
            </a:r>
          </a:p>
          <a:p>
            <a:r>
              <a:rPr lang="en-GB" dirty="0">
                <a:latin typeface="Corbel" panose="020B0503020204020204" pitchFamily="34" charset="0"/>
              </a:rPr>
              <a:t>Familiarity First </a:t>
            </a:r>
          </a:p>
          <a:p>
            <a:r>
              <a:rPr lang="en-GB" dirty="0">
                <a:latin typeface="Corbel" panose="020B0503020204020204" pitchFamily="34" charset="0"/>
              </a:rPr>
              <a:t>Indoor Activist </a:t>
            </a:r>
          </a:p>
          <a:p>
            <a:r>
              <a:rPr lang="en-GB" dirty="0">
                <a:latin typeface="Corbel" panose="020B0503020204020204" pitchFamily="34" charset="0"/>
              </a:rPr>
              <a:t>Disconnected Urban </a:t>
            </a:r>
          </a:p>
          <a:p>
            <a:r>
              <a:rPr lang="en-GB" dirty="0">
                <a:latin typeface="Corbel" panose="020B0503020204020204" pitchFamily="34" charset="0"/>
              </a:rPr>
              <a:t>Uninterested Urban </a:t>
            </a:r>
          </a:p>
        </p:txBody>
      </p:sp>
      <p:sp>
        <p:nvSpPr>
          <p:cNvPr id="5" name="Rectangle 4"/>
          <p:cNvSpPr/>
          <p:nvPr/>
        </p:nvSpPr>
        <p:spPr bwMode="ltGray">
          <a:xfrm>
            <a:off x="0" y="6679088"/>
            <a:ext cx="9140027" cy="103148"/>
          </a:xfrm>
          <a:prstGeom prst="rect">
            <a:avLst/>
          </a:prstGeom>
          <a:solidFill>
            <a:srgbClr val="89C01C"/>
          </a:solidFill>
          <a:ln w="9525" cap="flat" cmpd="sng" algn="ctr">
            <a:noFill/>
            <a:prstDash val="solid"/>
          </a:ln>
          <a:effectLst/>
        </p:spPr>
        <p:txBody>
          <a:bodyPr rtlCol="0" anchor="ctr"/>
          <a:lstStyle/>
          <a:p>
            <a:pPr algn="ctr"/>
            <a:endParaRPr kern="0">
              <a:solidFill>
                <a:prstClr val="white"/>
              </a:solidFill>
              <a:latin typeface="Euphemia"/>
            </a:endParaRPr>
          </a:p>
        </p:txBody>
      </p:sp>
      <p:sp>
        <p:nvSpPr>
          <p:cNvPr id="6" name="Rectangle 5"/>
          <p:cNvSpPr/>
          <p:nvPr/>
        </p:nvSpPr>
        <p:spPr bwMode="white">
          <a:xfrm flipV="1">
            <a:off x="0" y="6590532"/>
            <a:ext cx="9144000" cy="45719"/>
          </a:xfrm>
          <a:prstGeom prst="rect">
            <a:avLst/>
          </a:prstGeom>
          <a:solidFill>
            <a:srgbClr val="AB58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prstClr val="white"/>
              </a:solidFill>
            </a:endParaRPr>
          </a:p>
        </p:txBody>
      </p:sp>
      <p:cxnSp>
        <p:nvCxnSpPr>
          <p:cNvPr id="7" name="Straight Connector 6"/>
          <p:cNvCxnSpPr/>
          <p:nvPr/>
        </p:nvCxnSpPr>
        <p:spPr>
          <a:xfrm>
            <a:off x="1600200" y="1524000"/>
            <a:ext cx="6019800" cy="0"/>
          </a:xfrm>
          <a:prstGeom prst="line">
            <a:avLst/>
          </a:prstGeom>
          <a:ln>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75" y="3047999"/>
            <a:ext cx="2057400" cy="1285875"/>
          </a:xfrm>
          <a:prstGeom prst="rect">
            <a:avLst/>
          </a:prstGeom>
        </p:spPr>
      </p:pic>
    </p:spTree>
    <p:extLst>
      <p:ext uri="{BB962C8B-B14F-4D97-AF65-F5344CB8AC3E}">
        <p14:creationId xmlns:p14="http://schemas.microsoft.com/office/powerpoint/2010/main" val="535085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a:t>Urban Environment Advocate </a:t>
            </a:r>
            <a:br>
              <a:rPr lang="en-GB" sz="2800" dirty="0"/>
            </a:br>
            <a:r>
              <a:rPr lang="en-GB" sz="1600" dirty="0"/>
              <a:t>Environmental connection</a:t>
            </a:r>
            <a:endParaRPr lang="en-GB" sz="2000" dirty="0"/>
          </a:p>
        </p:txBody>
      </p:sp>
      <p:cxnSp>
        <p:nvCxnSpPr>
          <p:cNvPr id="4" name="Straight Connector 3"/>
          <p:cNvCxnSpPr/>
          <p:nvPr/>
        </p:nvCxnSpPr>
        <p:spPr>
          <a:xfrm>
            <a:off x="533400" y="1447800"/>
            <a:ext cx="4191000" cy="0"/>
          </a:xfrm>
          <a:prstGeom prst="line">
            <a:avLst/>
          </a:prstGeom>
          <a:ln>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523726" y="1472821"/>
            <a:ext cx="4267201" cy="28805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200" b="1" dirty="0">
                <a:solidFill>
                  <a:schemeClr val="accent3">
                    <a:lumMod val="50000"/>
                  </a:schemeClr>
                </a:solidFill>
              </a:rPr>
              <a:t>It’s Urban Environment Advocates’ sociability that sets them apart. As well as accessing green space for health, a chance to see wildlife and relaxation, they are a hands on group and opportunities to meet new people and get involved in projects are appealing to them. </a:t>
            </a:r>
          </a:p>
          <a:p>
            <a:pPr algn="just"/>
            <a:endParaRPr lang="en-US" sz="1200" b="1" dirty="0">
              <a:solidFill>
                <a:schemeClr val="accent3">
                  <a:lumMod val="50000"/>
                </a:schemeClr>
              </a:solidFill>
            </a:endParaRPr>
          </a:p>
          <a:p>
            <a:pPr algn="just"/>
            <a:r>
              <a:rPr lang="en-US" sz="1200" b="1" dirty="0">
                <a:solidFill>
                  <a:schemeClr val="accent3">
                    <a:lumMod val="50000"/>
                  </a:schemeClr>
                </a:solidFill>
              </a:rPr>
              <a:t>They </a:t>
            </a:r>
            <a:r>
              <a:rPr lang="en-US" sz="1200" b="1" dirty="0" err="1">
                <a:solidFill>
                  <a:schemeClr val="accent3">
                    <a:lumMod val="50000"/>
                  </a:schemeClr>
                </a:solidFill>
              </a:rPr>
              <a:t>socialise</a:t>
            </a:r>
            <a:r>
              <a:rPr lang="en-US" sz="1200" b="1" dirty="0">
                <a:solidFill>
                  <a:schemeClr val="accent3">
                    <a:lumMod val="50000"/>
                  </a:schemeClr>
                </a:solidFill>
              </a:rPr>
              <a:t> in green space and would like to see events held on site. This group finds inspiration from these surroundings and sees learning outdoors as a confidence booster in children. They would see community tree plants as a great way to spend quality time as a family.  </a:t>
            </a:r>
            <a:endParaRPr lang="en-GB" sz="1200" dirty="0">
              <a:solidFill>
                <a:schemeClr val="accent3">
                  <a:lumMod val="50000"/>
                </a:schemeClr>
              </a:solidFill>
            </a:endParaRPr>
          </a:p>
        </p:txBody>
      </p:sp>
      <p:graphicFrame>
        <p:nvGraphicFramePr>
          <p:cNvPr id="12" name="Chart 11"/>
          <p:cNvGraphicFramePr/>
          <p:nvPr>
            <p:extLst>
              <p:ext uri="{D42A27DB-BD31-4B8C-83A1-F6EECF244321}">
                <p14:modId xmlns:p14="http://schemas.microsoft.com/office/powerpoint/2010/main" val="3926429940"/>
              </p:ext>
            </p:extLst>
          </p:nvPr>
        </p:nvGraphicFramePr>
        <p:xfrm>
          <a:off x="501072" y="4633667"/>
          <a:ext cx="2477655" cy="185620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762000" y="4724400"/>
            <a:ext cx="457199" cy="261610"/>
          </a:xfrm>
          <a:prstGeom prst="rect">
            <a:avLst/>
          </a:prstGeom>
          <a:noFill/>
        </p:spPr>
        <p:txBody>
          <a:bodyPr wrap="square" rtlCol="0">
            <a:spAutoFit/>
          </a:bodyPr>
          <a:lstStyle/>
          <a:p>
            <a:pPr algn="ctr"/>
            <a:r>
              <a:rPr lang="en-GB" sz="1100" b="1" dirty="0">
                <a:solidFill>
                  <a:schemeClr val="accent3">
                    <a:lumMod val="50000"/>
                  </a:schemeClr>
                </a:solidFill>
              </a:rPr>
              <a:t>+++</a:t>
            </a:r>
          </a:p>
        </p:txBody>
      </p:sp>
      <p:sp>
        <p:nvSpPr>
          <p:cNvPr id="16" name="TextBox 15"/>
          <p:cNvSpPr txBox="1"/>
          <p:nvPr/>
        </p:nvSpPr>
        <p:spPr>
          <a:xfrm>
            <a:off x="1879600" y="4876800"/>
            <a:ext cx="457199" cy="261610"/>
          </a:xfrm>
          <a:prstGeom prst="rect">
            <a:avLst/>
          </a:prstGeom>
          <a:noFill/>
        </p:spPr>
        <p:txBody>
          <a:bodyPr wrap="square" rtlCol="0">
            <a:spAutoFit/>
          </a:bodyPr>
          <a:lstStyle/>
          <a:p>
            <a:pPr algn="ctr"/>
            <a:r>
              <a:rPr lang="en-GB" sz="1100" b="1" dirty="0">
                <a:solidFill>
                  <a:schemeClr val="accent3">
                    <a:lumMod val="50000"/>
                  </a:schemeClr>
                </a:solidFill>
              </a:rPr>
              <a:t>+++</a:t>
            </a:r>
          </a:p>
        </p:txBody>
      </p:sp>
      <p:sp>
        <p:nvSpPr>
          <p:cNvPr id="17" name="Oval 16"/>
          <p:cNvSpPr/>
          <p:nvPr/>
        </p:nvSpPr>
        <p:spPr>
          <a:xfrm>
            <a:off x="5867400" y="643948"/>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315200" y="643948"/>
            <a:ext cx="152400" cy="1524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p:cNvSpPr txBox="1">
            <a:spLocks/>
          </p:cNvSpPr>
          <p:nvPr/>
        </p:nvSpPr>
        <p:spPr>
          <a:xfrm>
            <a:off x="6052716" y="533400"/>
            <a:ext cx="1394691" cy="37349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100" dirty="0"/>
              <a:t>Urban Environment Advocate </a:t>
            </a:r>
          </a:p>
        </p:txBody>
      </p:sp>
      <p:sp>
        <p:nvSpPr>
          <p:cNvPr id="20" name="Title 1"/>
          <p:cNvSpPr txBox="1">
            <a:spLocks/>
          </p:cNvSpPr>
          <p:nvPr/>
        </p:nvSpPr>
        <p:spPr>
          <a:xfrm>
            <a:off x="7552447" y="494626"/>
            <a:ext cx="1394691" cy="3734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100" dirty="0"/>
              <a:t>All respondents</a:t>
            </a:r>
          </a:p>
        </p:txBody>
      </p:sp>
      <p:sp>
        <p:nvSpPr>
          <p:cNvPr id="22" name="TextBox 21"/>
          <p:cNvSpPr txBox="1"/>
          <p:nvPr/>
        </p:nvSpPr>
        <p:spPr>
          <a:xfrm>
            <a:off x="6781800" y="4442936"/>
            <a:ext cx="1606426" cy="738664"/>
          </a:xfrm>
          <a:prstGeom prst="rect">
            <a:avLst/>
          </a:prstGeom>
          <a:noFill/>
          <a:ln>
            <a:noFill/>
          </a:ln>
        </p:spPr>
        <p:txBody>
          <a:bodyPr wrap="square" rtlCol="0">
            <a:spAutoFit/>
          </a:bodyPr>
          <a:lstStyle/>
          <a:p>
            <a:pPr algn="ctr"/>
            <a:r>
              <a:rPr lang="en-GB" sz="2000" b="1" dirty="0">
                <a:solidFill>
                  <a:schemeClr val="accent6">
                    <a:lumMod val="75000"/>
                  </a:schemeClr>
                </a:solidFill>
              </a:rPr>
              <a:t>16%</a:t>
            </a:r>
          </a:p>
          <a:p>
            <a:pPr algn="ctr"/>
            <a:r>
              <a:rPr lang="en-GB" sz="1100" b="1" dirty="0"/>
              <a:t>Visit woodland at least once weekly</a:t>
            </a:r>
          </a:p>
        </p:txBody>
      </p:sp>
      <p:graphicFrame>
        <p:nvGraphicFramePr>
          <p:cNvPr id="30" name="Chart 29"/>
          <p:cNvGraphicFramePr/>
          <p:nvPr>
            <p:extLst>
              <p:ext uri="{D42A27DB-BD31-4B8C-83A1-F6EECF244321}">
                <p14:modId xmlns:p14="http://schemas.microsoft.com/office/powerpoint/2010/main" val="772519123"/>
              </p:ext>
            </p:extLst>
          </p:nvPr>
        </p:nvGraphicFramePr>
        <p:xfrm>
          <a:off x="3485572" y="4748011"/>
          <a:ext cx="2477655" cy="2099020"/>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p:cNvSpPr txBox="1"/>
          <p:nvPr/>
        </p:nvSpPr>
        <p:spPr>
          <a:xfrm>
            <a:off x="3673766" y="4883216"/>
            <a:ext cx="457199" cy="261610"/>
          </a:xfrm>
          <a:prstGeom prst="rect">
            <a:avLst/>
          </a:prstGeom>
          <a:noFill/>
        </p:spPr>
        <p:txBody>
          <a:bodyPr wrap="square" rtlCol="0">
            <a:spAutoFit/>
          </a:bodyPr>
          <a:lstStyle/>
          <a:p>
            <a:pPr algn="ctr"/>
            <a:r>
              <a:rPr lang="en-GB" sz="1100" b="1" dirty="0">
                <a:solidFill>
                  <a:schemeClr val="accent3">
                    <a:lumMod val="50000"/>
                  </a:schemeClr>
                </a:solidFill>
              </a:rPr>
              <a:t>+++</a:t>
            </a:r>
          </a:p>
        </p:txBody>
      </p:sp>
      <p:sp>
        <p:nvSpPr>
          <p:cNvPr id="32" name="TextBox 31"/>
          <p:cNvSpPr txBox="1"/>
          <p:nvPr/>
        </p:nvSpPr>
        <p:spPr>
          <a:xfrm>
            <a:off x="4889501" y="4538990"/>
            <a:ext cx="457199" cy="261610"/>
          </a:xfrm>
          <a:prstGeom prst="rect">
            <a:avLst/>
          </a:prstGeom>
          <a:noFill/>
        </p:spPr>
        <p:txBody>
          <a:bodyPr wrap="square" rtlCol="0">
            <a:spAutoFit/>
          </a:bodyPr>
          <a:lstStyle/>
          <a:p>
            <a:pPr algn="ctr"/>
            <a:r>
              <a:rPr lang="en-GB" sz="1100" b="1" dirty="0">
                <a:solidFill>
                  <a:schemeClr val="accent3">
                    <a:lumMod val="50000"/>
                  </a:schemeClr>
                </a:solidFill>
              </a:rPr>
              <a:t>+++</a:t>
            </a:r>
          </a:p>
        </p:txBody>
      </p:sp>
      <p:sp>
        <p:nvSpPr>
          <p:cNvPr id="33" name="TextBox 32"/>
          <p:cNvSpPr txBox="1"/>
          <p:nvPr/>
        </p:nvSpPr>
        <p:spPr>
          <a:xfrm>
            <a:off x="6781800" y="5334000"/>
            <a:ext cx="1606426" cy="907941"/>
          </a:xfrm>
          <a:prstGeom prst="rect">
            <a:avLst/>
          </a:prstGeom>
          <a:noFill/>
          <a:ln>
            <a:noFill/>
          </a:ln>
        </p:spPr>
        <p:txBody>
          <a:bodyPr wrap="square" rtlCol="0">
            <a:spAutoFit/>
          </a:bodyPr>
          <a:lstStyle/>
          <a:p>
            <a:pPr algn="ctr"/>
            <a:r>
              <a:rPr lang="en-GB" sz="2000" b="1" dirty="0">
                <a:solidFill>
                  <a:srgbClr val="00B050"/>
                </a:solidFill>
              </a:rPr>
              <a:t>68%</a:t>
            </a:r>
            <a:endParaRPr lang="en-GB" sz="1100" b="1" dirty="0">
              <a:solidFill>
                <a:srgbClr val="00B050"/>
              </a:solidFill>
            </a:endParaRPr>
          </a:p>
          <a:p>
            <a:pPr algn="ctr"/>
            <a:r>
              <a:rPr lang="en-GB" sz="1100" b="1" dirty="0"/>
              <a:t>Spend time enjoying the outdoors at least weekly</a:t>
            </a:r>
          </a:p>
        </p:txBody>
      </p:sp>
      <p:pic>
        <p:nvPicPr>
          <p:cNvPr id="24" name="Picture 8" descr="Image result for running par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86303">
            <a:off x="6884245" y="1592067"/>
            <a:ext cx="1567903" cy="100682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Image result for park running group"/>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335" b="6124"/>
          <a:stretch/>
        </p:blipFill>
        <p:spPr bwMode="auto">
          <a:xfrm rot="20761311">
            <a:off x="5394692" y="2477910"/>
            <a:ext cx="1705100" cy="9473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40556">
            <a:off x="6873319" y="2490716"/>
            <a:ext cx="1529532" cy="102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community projects u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977098">
            <a:off x="5422271" y="1535788"/>
            <a:ext cx="1462087" cy="971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orker relaxing in par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19626" y="3232043"/>
            <a:ext cx="1533671" cy="8640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36799" y="4014793"/>
            <a:ext cx="1524000" cy="952500"/>
          </a:xfrm>
          <a:prstGeom prst="rect">
            <a:avLst/>
          </a:prstGeom>
        </p:spPr>
      </p:pic>
    </p:spTree>
    <p:extLst>
      <p:ext uri="{BB962C8B-B14F-4D97-AF65-F5344CB8AC3E}">
        <p14:creationId xmlns:p14="http://schemas.microsoft.com/office/powerpoint/2010/main" val="3927518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a:t>Urban Environment Advocate </a:t>
            </a:r>
            <a:br>
              <a:rPr lang="en-GB" sz="3200" dirty="0"/>
            </a:br>
            <a:r>
              <a:rPr lang="en-GB" sz="1600" dirty="0"/>
              <a:t>Demographics &amp; personality</a:t>
            </a:r>
            <a:endParaRPr lang="en-GB" sz="3200" dirty="0"/>
          </a:p>
        </p:txBody>
      </p:sp>
      <p:cxnSp>
        <p:nvCxnSpPr>
          <p:cNvPr id="5" name="Straight Connector 4"/>
          <p:cNvCxnSpPr/>
          <p:nvPr/>
        </p:nvCxnSpPr>
        <p:spPr>
          <a:xfrm>
            <a:off x="533400" y="1447800"/>
            <a:ext cx="4191000" cy="0"/>
          </a:xfrm>
          <a:prstGeom prst="line">
            <a:avLst/>
          </a:prstGeom>
          <a:ln>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p:nvPr>
            <p:extLst>
              <p:ext uri="{D42A27DB-BD31-4B8C-83A1-F6EECF244321}">
                <p14:modId xmlns:p14="http://schemas.microsoft.com/office/powerpoint/2010/main" val="3059181503"/>
              </p:ext>
            </p:extLst>
          </p:nvPr>
        </p:nvGraphicFramePr>
        <p:xfrm>
          <a:off x="2352702" y="4852431"/>
          <a:ext cx="2477655" cy="1828925"/>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67"/>
          <p:cNvGrpSpPr/>
          <p:nvPr/>
        </p:nvGrpSpPr>
        <p:grpSpPr>
          <a:xfrm>
            <a:off x="1570795" y="5406164"/>
            <a:ext cx="408442" cy="1012791"/>
            <a:chOff x="0" y="0"/>
            <a:chExt cx="2156608" cy="4896552"/>
          </a:xfrm>
          <a:solidFill>
            <a:schemeClr val="accent2">
              <a:lumMod val="60000"/>
              <a:lumOff val="40000"/>
            </a:schemeClr>
          </a:solidFill>
        </p:grpSpPr>
        <p:sp>
          <p:nvSpPr>
            <p:cNvPr id="14" name="Shape 58"/>
            <p:cNvSpPr/>
            <p:nvPr/>
          </p:nvSpPr>
          <p:spPr>
            <a:xfrm>
              <a:off x="629806" y="2236367"/>
              <a:ext cx="360602" cy="2660186"/>
            </a:xfrm>
            <a:prstGeom prst="roundRect">
              <a:avLst>
                <a:gd name="adj" fmla="val 47906"/>
              </a:avLst>
            </a:prstGeom>
            <a:grpFill/>
            <a:ln w="12700" cap="flat">
              <a:noFill/>
              <a:miter lim="400000"/>
            </a:ln>
            <a:effectLst/>
          </p:spPr>
          <p:txBody>
            <a:bodyPr wrap="square" lIns="0" tIns="0" rIns="0" bIns="0" numCol="1" anchor="ctr">
              <a:noAutofit/>
            </a:bodyPr>
            <a:lstStyle/>
            <a:p>
              <a:pPr lvl="0">
                <a:defRPr sz="9600">
                  <a:solidFill>
                    <a:srgbClr val="FFFFFF"/>
                  </a:solidFill>
                </a:defRPr>
              </a:pPr>
              <a:endParaRPr/>
            </a:p>
          </p:txBody>
        </p:sp>
        <p:sp>
          <p:nvSpPr>
            <p:cNvPr id="15" name="Shape 59"/>
            <p:cNvSpPr/>
            <p:nvPr/>
          </p:nvSpPr>
          <p:spPr>
            <a:xfrm>
              <a:off x="1139444" y="2236367"/>
              <a:ext cx="360602" cy="2660186"/>
            </a:xfrm>
            <a:prstGeom prst="roundRect">
              <a:avLst>
                <a:gd name="adj" fmla="val 47906"/>
              </a:avLst>
            </a:prstGeom>
            <a:grpFill/>
            <a:ln w="12700" cap="flat">
              <a:noFill/>
              <a:miter lim="400000"/>
            </a:ln>
            <a:effectLst/>
          </p:spPr>
          <p:txBody>
            <a:bodyPr wrap="square" lIns="0" tIns="0" rIns="0" bIns="0" numCol="1" anchor="ctr">
              <a:noAutofit/>
            </a:bodyPr>
            <a:lstStyle/>
            <a:p>
              <a:pPr lvl="0">
                <a:defRPr sz="9600">
                  <a:solidFill>
                    <a:srgbClr val="FFFFFF"/>
                  </a:solidFill>
                </a:defRPr>
              </a:pPr>
              <a:endParaRPr/>
            </a:p>
          </p:txBody>
        </p:sp>
        <p:sp>
          <p:nvSpPr>
            <p:cNvPr id="16" name="Shape 60"/>
            <p:cNvSpPr/>
            <p:nvPr/>
          </p:nvSpPr>
          <p:spPr>
            <a:xfrm>
              <a:off x="160631" y="1170952"/>
              <a:ext cx="1371888" cy="21960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396" y="0"/>
                  </a:lnTo>
                  <a:lnTo>
                    <a:pt x="21600" y="21600"/>
                  </a:lnTo>
                  <a:close/>
                </a:path>
              </a:pathLst>
            </a:custGeom>
            <a:grpFill/>
            <a:ln w="12700" cap="flat">
              <a:noFill/>
              <a:miter lim="400000"/>
            </a:ln>
            <a:effectLst/>
          </p:spPr>
          <p:txBody>
            <a:bodyPr wrap="square" lIns="0" tIns="0" rIns="0" bIns="0" numCol="1" anchor="ctr">
              <a:noAutofit/>
            </a:bodyPr>
            <a:lstStyle/>
            <a:p>
              <a:pPr lvl="0" algn="ctr" defTabSz="584200">
                <a:defRPr sz="14400">
                  <a:latin typeface="Helvetica Light"/>
                  <a:ea typeface="Helvetica Light"/>
                  <a:cs typeface="Helvetica Light"/>
                  <a:sym typeface="Helvetica Light"/>
                </a:defRPr>
              </a:pPr>
              <a:endParaRPr/>
            </a:p>
          </p:txBody>
        </p:sp>
        <p:sp>
          <p:nvSpPr>
            <p:cNvPr id="17" name="Shape 61"/>
            <p:cNvSpPr/>
            <p:nvPr/>
          </p:nvSpPr>
          <p:spPr>
            <a:xfrm>
              <a:off x="633801" y="1170952"/>
              <a:ext cx="1371888" cy="21960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557" y="0"/>
                  </a:lnTo>
                  <a:lnTo>
                    <a:pt x="21600" y="21600"/>
                  </a:lnTo>
                  <a:close/>
                </a:path>
              </a:pathLst>
            </a:custGeom>
            <a:grpFill/>
            <a:ln w="12700" cap="flat">
              <a:noFill/>
              <a:miter lim="400000"/>
            </a:ln>
            <a:effectLst/>
          </p:spPr>
          <p:txBody>
            <a:bodyPr wrap="square" lIns="0" tIns="0" rIns="0" bIns="0" numCol="1" anchor="ctr">
              <a:noAutofit/>
            </a:bodyPr>
            <a:lstStyle/>
            <a:p>
              <a:pPr lvl="0" algn="ctr" defTabSz="584200">
                <a:defRPr sz="14400">
                  <a:latin typeface="Helvetica Light"/>
                  <a:ea typeface="Helvetica Light"/>
                  <a:cs typeface="Helvetica Light"/>
                  <a:sym typeface="Helvetica Light"/>
                </a:defRPr>
              </a:pPr>
              <a:endParaRPr/>
            </a:p>
          </p:txBody>
        </p:sp>
        <p:sp>
          <p:nvSpPr>
            <p:cNvPr id="18" name="Shape 62"/>
            <p:cNvSpPr/>
            <p:nvPr/>
          </p:nvSpPr>
          <p:spPr>
            <a:xfrm>
              <a:off x="708247" y="1170959"/>
              <a:ext cx="781644" cy="1262834"/>
            </a:xfrm>
            <a:prstGeom prst="rect">
              <a:avLst/>
            </a:prstGeom>
            <a:grpFill/>
            <a:ln w="12700" cap="flat">
              <a:noFill/>
              <a:miter lim="400000"/>
            </a:ln>
            <a:effectLst/>
          </p:spPr>
          <p:txBody>
            <a:bodyPr wrap="square" lIns="0" tIns="0" rIns="0" bIns="0" numCol="1" anchor="ctr">
              <a:noAutofit/>
            </a:bodyPr>
            <a:lstStyle/>
            <a:p>
              <a:pPr lvl="0">
                <a:defRPr sz="9600">
                  <a:solidFill>
                    <a:srgbClr val="FFFFFF"/>
                  </a:solidFill>
                </a:defRPr>
              </a:pPr>
              <a:endParaRPr/>
            </a:p>
          </p:txBody>
        </p:sp>
        <p:sp>
          <p:nvSpPr>
            <p:cNvPr id="19" name="Shape 63"/>
            <p:cNvSpPr/>
            <p:nvPr/>
          </p:nvSpPr>
          <p:spPr>
            <a:xfrm>
              <a:off x="673717" y="0"/>
              <a:ext cx="797666" cy="797704"/>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ctr">
              <a:noAutofit/>
            </a:bodyPr>
            <a:lstStyle/>
            <a:p>
              <a:pPr lvl="0">
                <a:defRPr sz="9600">
                  <a:solidFill>
                    <a:srgbClr val="FFFFFF"/>
                  </a:solidFill>
                </a:defRPr>
              </a:pPr>
              <a:endParaRPr/>
            </a:p>
          </p:txBody>
        </p:sp>
        <p:sp>
          <p:nvSpPr>
            <p:cNvPr id="20" name="Shape 64"/>
            <p:cNvSpPr/>
            <p:nvPr/>
          </p:nvSpPr>
          <p:spPr>
            <a:xfrm rot="9780000" flipH="1">
              <a:off x="1653888" y="970963"/>
              <a:ext cx="283692" cy="1540688"/>
            </a:xfrm>
            <a:prstGeom prst="roundRect">
              <a:avLst>
                <a:gd name="adj" fmla="val 40623"/>
              </a:avLst>
            </a:prstGeom>
            <a:grpFill/>
            <a:ln w="12700" cap="flat">
              <a:noFill/>
              <a:miter lim="400000"/>
            </a:ln>
            <a:effectLst/>
          </p:spPr>
          <p:txBody>
            <a:bodyPr wrap="square" lIns="0" tIns="0" rIns="0" bIns="0" numCol="1" anchor="ctr">
              <a:noAutofit/>
            </a:bodyPr>
            <a:lstStyle/>
            <a:p>
              <a:pPr lvl="0">
                <a:defRPr sz="9600">
                  <a:solidFill>
                    <a:srgbClr val="FFFFFF"/>
                  </a:solidFill>
                </a:defRPr>
              </a:pPr>
              <a:endParaRPr/>
            </a:p>
          </p:txBody>
        </p:sp>
        <p:sp>
          <p:nvSpPr>
            <p:cNvPr id="21" name="Shape 65"/>
            <p:cNvSpPr/>
            <p:nvPr/>
          </p:nvSpPr>
          <p:spPr>
            <a:xfrm>
              <a:off x="422150" y="897499"/>
              <a:ext cx="1344507" cy="546919"/>
            </a:xfrm>
            <a:prstGeom prst="roundRect">
              <a:avLst>
                <a:gd name="adj" fmla="val 50000"/>
              </a:avLst>
            </a:prstGeom>
            <a:grpFill/>
            <a:ln w="12700" cap="flat">
              <a:noFill/>
              <a:miter lim="400000"/>
            </a:ln>
            <a:effectLst/>
          </p:spPr>
          <p:txBody>
            <a:bodyPr wrap="square" lIns="0" tIns="0" rIns="0" bIns="0" numCol="1" anchor="ctr">
              <a:noAutofit/>
            </a:bodyPr>
            <a:lstStyle/>
            <a:p>
              <a:pPr lvl="0">
                <a:defRPr sz="9600">
                  <a:solidFill>
                    <a:srgbClr val="FFFFFF"/>
                  </a:solidFill>
                </a:defRPr>
              </a:pPr>
              <a:endParaRPr/>
            </a:p>
          </p:txBody>
        </p:sp>
        <p:sp>
          <p:nvSpPr>
            <p:cNvPr id="22" name="Shape 66"/>
            <p:cNvSpPr/>
            <p:nvPr/>
          </p:nvSpPr>
          <p:spPr>
            <a:xfrm rot="1080000">
              <a:off x="238781" y="948844"/>
              <a:ext cx="283691" cy="1590359"/>
            </a:xfrm>
            <a:prstGeom prst="roundRect">
              <a:avLst>
                <a:gd name="adj" fmla="val 40623"/>
              </a:avLst>
            </a:prstGeom>
            <a:grpFill/>
            <a:ln w="12700" cap="flat">
              <a:noFill/>
              <a:miter lim="400000"/>
            </a:ln>
            <a:effectLst/>
          </p:spPr>
          <p:txBody>
            <a:bodyPr wrap="square" lIns="0" tIns="0" rIns="0" bIns="0" numCol="1" anchor="ctr">
              <a:noAutofit/>
            </a:bodyPr>
            <a:lstStyle/>
            <a:p>
              <a:pPr lvl="0">
                <a:defRPr sz="9600">
                  <a:solidFill>
                    <a:srgbClr val="FFFFFF"/>
                  </a:solidFill>
                </a:defRPr>
              </a:pPr>
              <a:endParaRPr/>
            </a:p>
          </p:txBody>
        </p:sp>
      </p:grpSp>
      <p:grpSp>
        <p:nvGrpSpPr>
          <p:cNvPr id="23" name="Group 22"/>
          <p:cNvGrpSpPr>
            <a:grpSpLocks noChangeAspect="1"/>
          </p:cNvGrpSpPr>
          <p:nvPr/>
        </p:nvGrpSpPr>
        <p:grpSpPr>
          <a:xfrm>
            <a:off x="1044158" y="5404078"/>
            <a:ext cx="368528" cy="998814"/>
            <a:chOff x="6529840" y="6384343"/>
            <a:chExt cx="781018" cy="2116779"/>
          </a:xfrm>
          <a:solidFill>
            <a:schemeClr val="accent1">
              <a:lumMod val="60000"/>
              <a:lumOff val="40000"/>
            </a:schemeClr>
          </a:solidFill>
        </p:grpSpPr>
        <p:sp>
          <p:nvSpPr>
            <p:cNvPr id="24" name="Shape 194"/>
            <p:cNvSpPr/>
            <p:nvPr/>
          </p:nvSpPr>
          <p:spPr>
            <a:xfrm>
              <a:off x="6707638" y="7231119"/>
              <a:ext cx="190345" cy="1270003"/>
            </a:xfrm>
            <a:prstGeom prst="roundRect">
              <a:avLst>
                <a:gd name="adj" fmla="val 43328"/>
              </a:avLst>
            </a:prstGeom>
            <a:grpFill/>
            <a:ln w="12700">
              <a:miter lim="400000"/>
            </a:ln>
          </p:spPr>
          <p:txBody>
            <a:bodyPr lIns="0" tIns="0" rIns="0" bIns="0" anchor="ctr"/>
            <a:lstStyle/>
            <a:p>
              <a:pPr lvl="0">
                <a:defRPr sz="9600">
                  <a:solidFill>
                    <a:srgbClr val="FFFFFF"/>
                  </a:solidFill>
                </a:defRPr>
              </a:pPr>
              <a:endParaRPr/>
            </a:p>
          </p:txBody>
        </p:sp>
        <p:sp>
          <p:nvSpPr>
            <p:cNvPr id="25" name="Shape 195"/>
            <p:cNvSpPr/>
            <p:nvPr/>
          </p:nvSpPr>
          <p:spPr>
            <a:xfrm>
              <a:off x="6942712" y="7231119"/>
              <a:ext cx="190345" cy="1270003"/>
            </a:xfrm>
            <a:prstGeom prst="roundRect">
              <a:avLst>
                <a:gd name="adj" fmla="val 43328"/>
              </a:avLst>
            </a:prstGeom>
            <a:grpFill/>
            <a:ln w="12700">
              <a:miter lim="400000"/>
            </a:ln>
          </p:spPr>
          <p:txBody>
            <a:bodyPr lIns="0" tIns="0" rIns="0" bIns="0" anchor="ctr"/>
            <a:lstStyle/>
            <a:p>
              <a:pPr lvl="0">
                <a:defRPr sz="9600">
                  <a:solidFill>
                    <a:srgbClr val="FFFFFF"/>
                  </a:solidFill>
                </a:defRPr>
              </a:pPr>
              <a:endParaRPr/>
            </a:p>
          </p:txBody>
        </p:sp>
        <p:sp>
          <p:nvSpPr>
            <p:cNvPr id="26" name="Shape 196"/>
            <p:cNvSpPr/>
            <p:nvPr/>
          </p:nvSpPr>
          <p:spPr>
            <a:xfrm>
              <a:off x="6529840" y="6843769"/>
              <a:ext cx="135437" cy="735542"/>
            </a:xfrm>
            <a:prstGeom prst="roundRect">
              <a:avLst>
                <a:gd name="adj" fmla="val 40623"/>
              </a:avLst>
            </a:prstGeom>
            <a:grpFill/>
            <a:ln w="12700">
              <a:miter lim="400000"/>
            </a:ln>
          </p:spPr>
          <p:txBody>
            <a:bodyPr lIns="0" tIns="0" rIns="0" bIns="0" anchor="ctr"/>
            <a:lstStyle/>
            <a:p>
              <a:pPr lvl="0">
                <a:defRPr sz="9600">
                  <a:solidFill>
                    <a:srgbClr val="FFFFFF"/>
                  </a:solidFill>
                </a:defRPr>
              </a:pPr>
              <a:endParaRPr/>
            </a:p>
          </p:txBody>
        </p:sp>
        <p:sp>
          <p:nvSpPr>
            <p:cNvPr id="27" name="Shape 197"/>
            <p:cNvSpPr/>
            <p:nvPr/>
          </p:nvSpPr>
          <p:spPr>
            <a:xfrm>
              <a:off x="6531109" y="6770023"/>
              <a:ext cx="778480" cy="235225"/>
            </a:xfrm>
            <a:prstGeom prst="roundRect">
              <a:avLst>
                <a:gd name="adj" fmla="val 50000"/>
              </a:avLst>
            </a:prstGeom>
            <a:grpFill/>
            <a:ln w="12700">
              <a:miter lim="400000"/>
            </a:ln>
          </p:spPr>
          <p:txBody>
            <a:bodyPr lIns="0" tIns="0" rIns="0" bIns="0" anchor="ctr"/>
            <a:lstStyle/>
            <a:p>
              <a:pPr lvl="0">
                <a:defRPr sz="9600">
                  <a:solidFill>
                    <a:srgbClr val="FFFFFF"/>
                  </a:solidFill>
                </a:defRPr>
              </a:pPr>
              <a:endParaRPr/>
            </a:p>
          </p:txBody>
        </p:sp>
        <p:sp>
          <p:nvSpPr>
            <p:cNvPr id="28" name="Shape 198"/>
            <p:cNvSpPr/>
            <p:nvPr/>
          </p:nvSpPr>
          <p:spPr>
            <a:xfrm>
              <a:off x="7175420" y="6843769"/>
              <a:ext cx="135438" cy="735542"/>
            </a:xfrm>
            <a:prstGeom prst="roundRect">
              <a:avLst>
                <a:gd name="adj" fmla="val 40623"/>
              </a:avLst>
            </a:prstGeom>
            <a:grpFill/>
            <a:ln w="12700">
              <a:miter lim="400000"/>
            </a:ln>
          </p:spPr>
          <p:txBody>
            <a:bodyPr lIns="0" tIns="0" rIns="0" bIns="0" anchor="ctr"/>
            <a:lstStyle/>
            <a:p>
              <a:pPr lvl="0">
                <a:defRPr sz="9600">
                  <a:solidFill>
                    <a:srgbClr val="FFFFFF"/>
                  </a:solidFill>
                </a:defRPr>
              </a:pPr>
              <a:endParaRPr/>
            </a:p>
          </p:txBody>
        </p:sp>
        <p:sp>
          <p:nvSpPr>
            <p:cNvPr id="29" name="Shape 199"/>
            <p:cNvSpPr/>
            <p:nvPr/>
          </p:nvSpPr>
          <p:spPr>
            <a:xfrm>
              <a:off x="6707868" y="7000209"/>
              <a:ext cx="424961" cy="582270"/>
            </a:xfrm>
            <a:prstGeom prst="rect">
              <a:avLst/>
            </a:prstGeom>
            <a:grpFill/>
            <a:ln w="12700">
              <a:miter lim="400000"/>
            </a:ln>
          </p:spPr>
          <p:txBody>
            <a:bodyPr lIns="0" tIns="0" rIns="0" bIns="0" anchor="ctr"/>
            <a:lstStyle/>
            <a:p>
              <a:pPr lvl="0">
                <a:defRPr sz="9600">
                  <a:solidFill>
                    <a:srgbClr val="FFFFFF"/>
                  </a:solidFill>
                </a:defRPr>
              </a:pPr>
              <a:endParaRPr/>
            </a:p>
          </p:txBody>
        </p:sp>
        <p:sp>
          <p:nvSpPr>
            <p:cNvPr id="30" name="Shape 200"/>
            <p:cNvSpPr/>
            <p:nvPr/>
          </p:nvSpPr>
          <p:spPr>
            <a:xfrm>
              <a:off x="6748801" y="6384343"/>
              <a:ext cx="343078" cy="343077"/>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0" tIns="0" rIns="0" bIns="0" anchor="ctr"/>
            <a:lstStyle/>
            <a:p>
              <a:pPr lvl="0">
                <a:defRPr sz="9600">
                  <a:solidFill>
                    <a:srgbClr val="FFFFFF"/>
                  </a:solidFill>
                </a:defRPr>
              </a:pPr>
              <a:endParaRPr/>
            </a:p>
          </p:txBody>
        </p:sp>
      </p:grpSp>
      <p:sp>
        <p:nvSpPr>
          <p:cNvPr id="31" name="TextBox 30"/>
          <p:cNvSpPr txBox="1"/>
          <p:nvPr/>
        </p:nvSpPr>
        <p:spPr>
          <a:xfrm>
            <a:off x="976190" y="5023338"/>
            <a:ext cx="504453" cy="261610"/>
          </a:xfrm>
          <a:prstGeom prst="rect">
            <a:avLst/>
          </a:prstGeom>
          <a:noFill/>
        </p:spPr>
        <p:txBody>
          <a:bodyPr wrap="square" rtlCol="0">
            <a:spAutoFit/>
          </a:bodyPr>
          <a:lstStyle/>
          <a:p>
            <a:pPr algn="ctr"/>
            <a:r>
              <a:rPr lang="en-GB" sz="1100" b="1" dirty="0"/>
              <a:t>39%</a:t>
            </a:r>
          </a:p>
        </p:txBody>
      </p:sp>
      <p:sp>
        <p:nvSpPr>
          <p:cNvPr id="32" name="TextBox 31"/>
          <p:cNvSpPr txBox="1"/>
          <p:nvPr/>
        </p:nvSpPr>
        <p:spPr>
          <a:xfrm>
            <a:off x="1522790" y="5023338"/>
            <a:ext cx="504453" cy="261610"/>
          </a:xfrm>
          <a:prstGeom prst="rect">
            <a:avLst/>
          </a:prstGeom>
          <a:noFill/>
        </p:spPr>
        <p:txBody>
          <a:bodyPr wrap="square" rtlCol="0">
            <a:spAutoFit/>
          </a:bodyPr>
          <a:lstStyle/>
          <a:p>
            <a:pPr algn="ctr"/>
            <a:r>
              <a:rPr lang="en-GB" sz="1100" b="1" dirty="0"/>
              <a:t>61%</a:t>
            </a:r>
          </a:p>
        </p:txBody>
      </p:sp>
      <p:graphicFrame>
        <p:nvGraphicFramePr>
          <p:cNvPr id="33" name="Chart 32"/>
          <p:cNvGraphicFramePr/>
          <p:nvPr>
            <p:extLst>
              <p:ext uri="{D42A27DB-BD31-4B8C-83A1-F6EECF244321}">
                <p14:modId xmlns:p14="http://schemas.microsoft.com/office/powerpoint/2010/main" val="3053839651"/>
              </p:ext>
            </p:extLst>
          </p:nvPr>
        </p:nvGraphicFramePr>
        <p:xfrm>
          <a:off x="5043950" y="5046410"/>
          <a:ext cx="1981200" cy="1627574"/>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3267431" y="5329827"/>
            <a:ext cx="457199" cy="261610"/>
          </a:xfrm>
          <a:prstGeom prst="rect">
            <a:avLst/>
          </a:prstGeom>
          <a:noFill/>
        </p:spPr>
        <p:txBody>
          <a:bodyPr wrap="square" rtlCol="0">
            <a:spAutoFit/>
          </a:bodyPr>
          <a:lstStyle/>
          <a:p>
            <a:pPr algn="ctr"/>
            <a:r>
              <a:rPr lang="en-GB" sz="1100" b="1" dirty="0">
                <a:solidFill>
                  <a:schemeClr val="accent3">
                    <a:lumMod val="50000"/>
                  </a:schemeClr>
                </a:solidFill>
              </a:rPr>
              <a:t>+++</a:t>
            </a:r>
          </a:p>
        </p:txBody>
      </p:sp>
      <p:sp>
        <p:nvSpPr>
          <p:cNvPr id="36" name="TextBox 35"/>
          <p:cNvSpPr txBox="1"/>
          <p:nvPr/>
        </p:nvSpPr>
        <p:spPr>
          <a:xfrm>
            <a:off x="5255491" y="5214671"/>
            <a:ext cx="457199" cy="261610"/>
          </a:xfrm>
          <a:prstGeom prst="rect">
            <a:avLst/>
          </a:prstGeom>
          <a:noFill/>
        </p:spPr>
        <p:txBody>
          <a:bodyPr wrap="square" rtlCol="0">
            <a:spAutoFit/>
          </a:bodyPr>
          <a:lstStyle/>
          <a:p>
            <a:pPr algn="ctr"/>
            <a:r>
              <a:rPr lang="en-GB" sz="1100" b="1" dirty="0">
                <a:solidFill>
                  <a:schemeClr val="accent3">
                    <a:lumMod val="50000"/>
                  </a:schemeClr>
                </a:solidFill>
              </a:rPr>
              <a:t>+++</a:t>
            </a:r>
          </a:p>
        </p:txBody>
      </p:sp>
      <p:sp>
        <p:nvSpPr>
          <p:cNvPr id="38" name="TextBox 37"/>
          <p:cNvSpPr txBox="1"/>
          <p:nvPr/>
        </p:nvSpPr>
        <p:spPr>
          <a:xfrm>
            <a:off x="3957520" y="5571159"/>
            <a:ext cx="457199" cy="276999"/>
          </a:xfrm>
          <a:prstGeom prst="rect">
            <a:avLst/>
          </a:prstGeom>
          <a:noFill/>
        </p:spPr>
        <p:txBody>
          <a:bodyPr wrap="square" rtlCol="0">
            <a:spAutoFit/>
          </a:bodyPr>
          <a:lstStyle/>
          <a:p>
            <a:pPr algn="ctr"/>
            <a:r>
              <a:rPr lang="en-GB" sz="1200" b="1" dirty="0">
                <a:solidFill>
                  <a:schemeClr val="accent2"/>
                </a:solidFill>
              </a:rPr>
              <a:t>---</a:t>
            </a:r>
          </a:p>
        </p:txBody>
      </p:sp>
      <p:sp>
        <p:nvSpPr>
          <p:cNvPr id="39" name="TextBox 38"/>
          <p:cNvSpPr txBox="1"/>
          <p:nvPr/>
        </p:nvSpPr>
        <p:spPr>
          <a:xfrm>
            <a:off x="6087530" y="5401751"/>
            <a:ext cx="457199" cy="276999"/>
          </a:xfrm>
          <a:prstGeom prst="rect">
            <a:avLst/>
          </a:prstGeom>
          <a:noFill/>
        </p:spPr>
        <p:txBody>
          <a:bodyPr wrap="square" rtlCol="0">
            <a:spAutoFit/>
          </a:bodyPr>
          <a:lstStyle/>
          <a:p>
            <a:pPr algn="ctr"/>
            <a:r>
              <a:rPr lang="en-GB" sz="1200" b="1" dirty="0">
                <a:solidFill>
                  <a:schemeClr val="accent2"/>
                </a:solidFill>
              </a:rPr>
              <a:t>---</a:t>
            </a:r>
          </a:p>
        </p:txBody>
      </p:sp>
      <p:sp>
        <p:nvSpPr>
          <p:cNvPr id="41" name="AutoShape 2" descr="Engineer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AutoShape 8" descr="Workers fre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AutoShape 10" descr="Hierarchy fre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TextBox 47"/>
          <p:cNvSpPr txBox="1"/>
          <p:nvPr/>
        </p:nvSpPr>
        <p:spPr>
          <a:xfrm>
            <a:off x="7490961" y="4912426"/>
            <a:ext cx="504453" cy="261610"/>
          </a:xfrm>
          <a:prstGeom prst="rect">
            <a:avLst/>
          </a:prstGeom>
          <a:noFill/>
        </p:spPr>
        <p:txBody>
          <a:bodyPr wrap="square" rtlCol="0">
            <a:spAutoFit/>
          </a:bodyPr>
          <a:lstStyle/>
          <a:p>
            <a:pPr algn="ctr"/>
            <a:r>
              <a:rPr lang="en-GB" sz="1100" b="1" dirty="0"/>
              <a:t>70%</a:t>
            </a:r>
          </a:p>
        </p:txBody>
      </p:sp>
      <p:pic>
        <p:nvPicPr>
          <p:cNvPr id="103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0256" y="5183860"/>
            <a:ext cx="1005865" cy="1190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Box 49"/>
          <p:cNvSpPr txBox="1"/>
          <p:nvPr/>
        </p:nvSpPr>
        <p:spPr>
          <a:xfrm>
            <a:off x="7397359" y="6357121"/>
            <a:ext cx="862033" cy="261610"/>
          </a:xfrm>
          <a:prstGeom prst="rect">
            <a:avLst/>
          </a:prstGeom>
          <a:noFill/>
        </p:spPr>
        <p:txBody>
          <a:bodyPr wrap="square" rtlCol="0">
            <a:spAutoFit/>
          </a:bodyPr>
          <a:lstStyle/>
          <a:p>
            <a:pPr algn="ctr"/>
            <a:r>
              <a:rPr lang="en-GB" sz="1100" dirty="0"/>
              <a:t>Employed</a:t>
            </a:r>
          </a:p>
        </p:txBody>
      </p:sp>
      <p:sp>
        <p:nvSpPr>
          <p:cNvPr id="51" name="TextBox 50"/>
          <p:cNvSpPr txBox="1"/>
          <p:nvPr/>
        </p:nvSpPr>
        <p:spPr>
          <a:xfrm>
            <a:off x="7490961" y="4674870"/>
            <a:ext cx="457199" cy="261610"/>
          </a:xfrm>
          <a:prstGeom prst="rect">
            <a:avLst/>
          </a:prstGeom>
          <a:noFill/>
        </p:spPr>
        <p:txBody>
          <a:bodyPr wrap="square" rtlCol="0">
            <a:spAutoFit/>
          </a:bodyPr>
          <a:lstStyle/>
          <a:p>
            <a:pPr algn="ctr"/>
            <a:r>
              <a:rPr lang="en-GB" sz="1100" b="1" dirty="0">
                <a:solidFill>
                  <a:schemeClr val="accent3">
                    <a:lumMod val="50000"/>
                  </a:schemeClr>
                </a:solidFill>
              </a:rPr>
              <a:t>+++</a:t>
            </a:r>
          </a:p>
        </p:txBody>
      </p:sp>
      <p:sp>
        <p:nvSpPr>
          <p:cNvPr id="44" name="Oval 43"/>
          <p:cNvSpPr/>
          <p:nvPr/>
        </p:nvSpPr>
        <p:spPr>
          <a:xfrm rot="934657">
            <a:off x="686279" y="1974912"/>
            <a:ext cx="1773961" cy="864708"/>
          </a:xfrm>
          <a:prstGeom prst="ellipse">
            <a:avLst/>
          </a:prstGeom>
          <a:solidFill>
            <a:schemeClr val="accent1">
              <a:lumMod val="20000"/>
              <a:lumOff val="80000"/>
              <a:alpha val="3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latin typeface="+mj-lt"/>
            </a:endParaRPr>
          </a:p>
        </p:txBody>
      </p:sp>
      <p:sp>
        <p:nvSpPr>
          <p:cNvPr id="55" name="Oval 54"/>
          <p:cNvSpPr/>
          <p:nvPr/>
        </p:nvSpPr>
        <p:spPr>
          <a:xfrm rot="19739654">
            <a:off x="2616007" y="1933880"/>
            <a:ext cx="1673225" cy="906894"/>
          </a:xfrm>
          <a:prstGeom prst="ellipse">
            <a:avLst/>
          </a:prstGeom>
          <a:solidFill>
            <a:schemeClr val="accent3">
              <a:lumMod val="60000"/>
              <a:lumOff val="40000"/>
              <a:alpha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latin typeface="+mj-lt"/>
            </a:endParaRPr>
          </a:p>
        </p:txBody>
      </p:sp>
      <p:sp>
        <p:nvSpPr>
          <p:cNvPr id="56" name="Oval 55"/>
          <p:cNvSpPr/>
          <p:nvPr/>
        </p:nvSpPr>
        <p:spPr>
          <a:xfrm rot="20330720">
            <a:off x="520506" y="3285002"/>
            <a:ext cx="1752361" cy="1019815"/>
          </a:xfrm>
          <a:prstGeom prst="ellipse">
            <a:avLst/>
          </a:prstGeom>
          <a:solidFill>
            <a:schemeClr val="accent3">
              <a:lumMod val="40000"/>
              <a:lumOff val="60000"/>
              <a:alpha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latin typeface="+mj-lt"/>
            </a:endParaRPr>
          </a:p>
        </p:txBody>
      </p:sp>
      <p:sp>
        <p:nvSpPr>
          <p:cNvPr id="57" name="Oval 56"/>
          <p:cNvSpPr/>
          <p:nvPr/>
        </p:nvSpPr>
        <p:spPr>
          <a:xfrm rot="723635">
            <a:off x="2541145" y="3272843"/>
            <a:ext cx="1868736" cy="1019815"/>
          </a:xfrm>
          <a:prstGeom prst="ellipse">
            <a:avLst/>
          </a:prstGeom>
          <a:solidFill>
            <a:schemeClr val="tx2">
              <a:lumMod val="20000"/>
              <a:lumOff val="80000"/>
              <a:alpha val="3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mj-lt"/>
            </a:endParaRPr>
          </a:p>
        </p:txBody>
      </p:sp>
      <p:sp>
        <p:nvSpPr>
          <p:cNvPr id="60" name="TextBox 59"/>
          <p:cNvSpPr txBox="1"/>
          <p:nvPr/>
        </p:nvSpPr>
        <p:spPr>
          <a:xfrm rot="518704">
            <a:off x="2649407" y="3467278"/>
            <a:ext cx="1606426" cy="600164"/>
          </a:xfrm>
          <a:prstGeom prst="rect">
            <a:avLst/>
          </a:prstGeom>
          <a:noFill/>
        </p:spPr>
        <p:txBody>
          <a:bodyPr wrap="square" rtlCol="0">
            <a:spAutoFit/>
          </a:bodyPr>
          <a:lstStyle/>
          <a:p>
            <a:pPr algn="ctr"/>
            <a:r>
              <a:rPr lang="en-GB" sz="1100" dirty="0"/>
              <a:t>Active segment – engage in a wide range of activities in leisure time</a:t>
            </a:r>
          </a:p>
        </p:txBody>
      </p:sp>
      <p:sp>
        <p:nvSpPr>
          <p:cNvPr id="61" name="TextBox 60"/>
          <p:cNvSpPr txBox="1"/>
          <p:nvPr/>
        </p:nvSpPr>
        <p:spPr>
          <a:xfrm rot="909899">
            <a:off x="749302" y="2275559"/>
            <a:ext cx="1606426" cy="261610"/>
          </a:xfrm>
          <a:prstGeom prst="rect">
            <a:avLst/>
          </a:prstGeom>
          <a:noFill/>
        </p:spPr>
        <p:txBody>
          <a:bodyPr wrap="square" rtlCol="0">
            <a:spAutoFit/>
          </a:bodyPr>
          <a:lstStyle/>
          <a:p>
            <a:pPr algn="ctr"/>
            <a:r>
              <a:rPr lang="en-GB" sz="1100" b="1" dirty="0"/>
              <a:t>Leaders</a:t>
            </a:r>
            <a:r>
              <a:rPr lang="en-GB" sz="1100" dirty="0"/>
              <a:t> not followers</a:t>
            </a:r>
            <a:endParaRPr lang="en-GB" sz="1100" b="1" dirty="0"/>
          </a:p>
        </p:txBody>
      </p:sp>
      <p:sp>
        <p:nvSpPr>
          <p:cNvPr id="62" name="TextBox 61"/>
          <p:cNvSpPr txBox="1"/>
          <p:nvPr/>
        </p:nvSpPr>
        <p:spPr>
          <a:xfrm rot="19975232">
            <a:off x="2647727" y="2150524"/>
            <a:ext cx="1606426" cy="430887"/>
          </a:xfrm>
          <a:prstGeom prst="rect">
            <a:avLst/>
          </a:prstGeom>
          <a:noFill/>
        </p:spPr>
        <p:txBody>
          <a:bodyPr wrap="square" rtlCol="0">
            <a:spAutoFit/>
          </a:bodyPr>
          <a:lstStyle/>
          <a:p>
            <a:pPr algn="ctr"/>
            <a:r>
              <a:rPr lang="en-GB" sz="1100" dirty="0"/>
              <a:t>Feel they can </a:t>
            </a:r>
            <a:r>
              <a:rPr lang="en-GB" sz="1100" b="1" dirty="0"/>
              <a:t>make a difference</a:t>
            </a:r>
            <a:r>
              <a:rPr lang="en-GB" sz="1100" dirty="0"/>
              <a:t>!</a:t>
            </a:r>
          </a:p>
        </p:txBody>
      </p:sp>
      <p:sp>
        <p:nvSpPr>
          <p:cNvPr id="63" name="TextBox 62"/>
          <p:cNvSpPr txBox="1"/>
          <p:nvPr/>
        </p:nvSpPr>
        <p:spPr>
          <a:xfrm rot="20306717">
            <a:off x="573486" y="3579465"/>
            <a:ext cx="1606426" cy="430887"/>
          </a:xfrm>
          <a:prstGeom prst="rect">
            <a:avLst/>
          </a:prstGeom>
          <a:noFill/>
        </p:spPr>
        <p:txBody>
          <a:bodyPr wrap="square" rtlCol="0">
            <a:spAutoFit/>
          </a:bodyPr>
          <a:lstStyle/>
          <a:p>
            <a:pPr algn="ctr"/>
            <a:r>
              <a:rPr lang="en-GB" sz="1100" dirty="0"/>
              <a:t>Most likely segment to be living with </a:t>
            </a:r>
            <a:r>
              <a:rPr lang="en-GB" sz="1100" b="1" dirty="0"/>
              <a:t>children</a:t>
            </a:r>
          </a:p>
        </p:txBody>
      </p:sp>
      <p:grpSp>
        <p:nvGrpSpPr>
          <p:cNvPr id="69" name="Group 68"/>
          <p:cNvGrpSpPr/>
          <p:nvPr/>
        </p:nvGrpSpPr>
        <p:grpSpPr>
          <a:xfrm>
            <a:off x="6215817" y="2197822"/>
            <a:ext cx="1344795" cy="1728219"/>
            <a:chOff x="961063" y="1853974"/>
            <a:chExt cx="2242156" cy="3326272"/>
          </a:xfrm>
        </p:grpSpPr>
        <p:pic>
          <p:nvPicPr>
            <p:cNvPr id="70" name="Picture 69"/>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5287" t="25111" r="15810" b="24527"/>
            <a:stretch/>
          </p:blipFill>
          <p:spPr>
            <a:xfrm>
              <a:off x="1140859" y="1853974"/>
              <a:ext cx="1461043" cy="1623206"/>
            </a:xfrm>
            <a:prstGeom prst="rect">
              <a:avLst/>
            </a:prstGeom>
          </p:spPr>
        </p:pic>
        <p:pic>
          <p:nvPicPr>
            <p:cNvPr id="71" name="Picture 70"/>
            <p:cNvPicPr>
              <a:picLocks noChangeAspect="1"/>
            </p:cNvPicPr>
            <p:nvPr/>
          </p:nvPicPr>
          <p:blipFill rotWithShape="1">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l="31583" t="36855" r="30887" b="38447"/>
            <a:stretch/>
          </p:blipFill>
          <p:spPr>
            <a:xfrm>
              <a:off x="1944736" y="2926260"/>
              <a:ext cx="795803" cy="796055"/>
            </a:xfrm>
            <a:prstGeom prst="rect">
              <a:avLst/>
            </a:prstGeom>
          </p:spPr>
        </p:pic>
        <p:pic>
          <p:nvPicPr>
            <p:cNvPr id="72" name="Picture 71"/>
            <p:cNvPicPr>
              <a:picLocks noChangeAspect="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l="40086" t="39942" r="39976" b="40955"/>
            <a:stretch/>
          </p:blipFill>
          <p:spPr>
            <a:xfrm>
              <a:off x="1979987" y="3452242"/>
              <a:ext cx="422771" cy="615698"/>
            </a:xfrm>
            <a:prstGeom prst="rect">
              <a:avLst/>
            </a:prstGeom>
          </p:spPr>
        </p:pic>
        <p:pic>
          <p:nvPicPr>
            <p:cNvPr id="73" name="Picture 72"/>
            <p:cNvPicPr>
              <a:picLocks noChangeAspect="1"/>
            </p:cNvPicPr>
            <p:nvPr/>
          </p:nvPicPr>
          <p:blipFill rotWithShape="1">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l="40966" t="42065" r="39976" b="43077"/>
            <a:stretch/>
          </p:blipFill>
          <p:spPr>
            <a:xfrm>
              <a:off x="2245638" y="3536906"/>
              <a:ext cx="404119" cy="478877"/>
            </a:xfrm>
            <a:prstGeom prst="rect">
              <a:avLst/>
            </a:prstGeom>
          </p:spPr>
        </p:pic>
        <p:pic>
          <p:nvPicPr>
            <p:cNvPr id="74" name="Picture 73"/>
            <p:cNvPicPr>
              <a:picLocks noChangeAspect="1"/>
            </p:cNvPicPr>
            <p:nvPr/>
          </p:nvPicPr>
          <p:blipFill rotWithShape="1">
            <a:blip r:embed="rId10" cstate="print">
              <a:duotone>
                <a:schemeClr val="accent3">
                  <a:shade val="45000"/>
                  <a:satMod val="135000"/>
                </a:schemeClr>
                <a:prstClr val="white"/>
              </a:duotone>
              <a:extLst>
                <a:ext uri="{28A0092B-C50C-407E-A947-70E740481C1C}">
                  <a14:useLocalDpi xmlns:a14="http://schemas.microsoft.com/office/drawing/2010/main" val="0"/>
                </a:ext>
              </a:extLst>
            </a:blip>
            <a:srcRect l="42431" t="40714" r="42322" b="41148"/>
            <a:stretch/>
          </p:blipFill>
          <p:spPr>
            <a:xfrm>
              <a:off x="2544004" y="3578327"/>
              <a:ext cx="323295" cy="584603"/>
            </a:xfrm>
            <a:prstGeom prst="rect">
              <a:avLst/>
            </a:prstGeom>
          </p:spPr>
        </p:pic>
        <p:pic>
          <p:nvPicPr>
            <p:cNvPr id="75" name="Picture 74"/>
            <p:cNvPicPr>
              <a:picLocks noChangeAspect="1"/>
            </p:cNvPicPr>
            <p:nvPr/>
          </p:nvPicPr>
          <p:blipFill rotWithShape="1">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l="34766" t="36855" r="34070" b="38143"/>
            <a:stretch/>
          </p:blipFill>
          <p:spPr>
            <a:xfrm>
              <a:off x="1540980" y="3844999"/>
              <a:ext cx="660801" cy="805828"/>
            </a:xfrm>
            <a:prstGeom prst="rect">
              <a:avLst/>
            </a:prstGeom>
          </p:spPr>
        </p:pic>
        <p:pic>
          <p:nvPicPr>
            <p:cNvPr id="76" name="Picture 75"/>
            <p:cNvPicPr>
              <a:picLocks noChangeAspect="1"/>
            </p:cNvPicPr>
            <p:nvPr/>
          </p:nvPicPr>
          <p:blipFill rotWithShape="1">
            <a:blip r:embed="rId12" cstate="print">
              <a:duotone>
                <a:schemeClr val="accent3">
                  <a:shade val="45000"/>
                  <a:satMod val="135000"/>
                </a:schemeClr>
                <a:prstClr val="white"/>
              </a:duotone>
              <a:extLst>
                <a:ext uri="{28A0092B-C50C-407E-A947-70E740481C1C}">
                  <a14:useLocalDpi xmlns:a14="http://schemas.microsoft.com/office/drawing/2010/main" val="0"/>
                </a:ext>
              </a:extLst>
            </a:blip>
            <a:srcRect l="46578" t="48267" r="46636" b="48067"/>
            <a:stretch/>
          </p:blipFill>
          <p:spPr>
            <a:xfrm>
              <a:off x="1708844" y="3870628"/>
              <a:ext cx="143884" cy="118165"/>
            </a:xfrm>
            <a:prstGeom prst="rect">
              <a:avLst/>
            </a:prstGeom>
          </p:spPr>
        </p:pic>
        <p:pic>
          <p:nvPicPr>
            <p:cNvPr id="77" name="Picture 76"/>
            <p:cNvPicPr>
              <a:picLocks noChangeAspect="1"/>
            </p:cNvPicPr>
            <p:nvPr/>
          </p:nvPicPr>
          <p:blipFill rotWithShape="1">
            <a:blip r:embed="rId13" cstate="print">
              <a:duotone>
                <a:schemeClr val="accent3">
                  <a:shade val="45000"/>
                  <a:satMod val="135000"/>
                </a:schemeClr>
                <a:prstClr val="white"/>
              </a:duotone>
              <a:extLst>
                <a:ext uri="{28A0092B-C50C-407E-A947-70E740481C1C}">
                  <a14:useLocalDpi xmlns:a14="http://schemas.microsoft.com/office/drawing/2010/main" val="0"/>
                </a:ext>
              </a:extLst>
            </a:blip>
            <a:srcRect l="38913" t="41679" r="38803" b="41869"/>
            <a:stretch/>
          </p:blipFill>
          <p:spPr>
            <a:xfrm>
              <a:off x="2050490" y="3936124"/>
              <a:ext cx="472508" cy="530270"/>
            </a:xfrm>
            <a:prstGeom prst="rect">
              <a:avLst/>
            </a:prstGeom>
          </p:spPr>
        </p:pic>
        <p:pic>
          <p:nvPicPr>
            <p:cNvPr id="78" name="Picture 77"/>
            <p:cNvPicPr>
              <a:picLocks noChangeAspect="1"/>
            </p:cNvPicPr>
            <p:nvPr/>
          </p:nvPicPr>
          <p:blipFill rotWithShape="1">
            <a:blip r:embed="rId14" cstate="print">
              <a:duotone>
                <a:schemeClr val="accent3">
                  <a:shade val="45000"/>
                  <a:satMod val="135000"/>
                </a:schemeClr>
                <a:prstClr val="white"/>
              </a:duotone>
              <a:extLst>
                <a:ext uri="{28A0092B-C50C-407E-A947-70E740481C1C}">
                  <a14:useLocalDpi xmlns:a14="http://schemas.microsoft.com/office/drawing/2010/main" val="0"/>
                </a:ext>
              </a:extLst>
            </a:blip>
            <a:srcRect l="41552" t="44460" r="40353" b="44817"/>
            <a:stretch/>
          </p:blipFill>
          <p:spPr>
            <a:xfrm>
              <a:off x="2356849" y="3929710"/>
              <a:ext cx="383690" cy="345626"/>
            </a:xfrm>
            <a:prstGeom prst="rect">
              <a:avLst/>
            </a:prstGeom>
          </p:spPr>
        </p:pic>
        <p:pic>
          <p:nvPicPr>
            <p:cNvPr id="79" name="Picture 78"/>
            <p:cNvPicPr>
              <a:picLocks noChangeAspect="1"/>
            </p:cNvPicPr>
            <p:nvPr/>
          </p:nvPicPr>
          <p:blipFill rotWithShape="1">
            <a:blip r:embed="rId15" cstate="print">
              <a:duotone>
                <a:schemeClr val="accent3">
                  <a:shade val="45000"/>
                  <a:satMod val="135000"/>
                </a:schemeClr>
                <a:prstClr val="white"/>
              </a:duotone>
              <a:extLst>
                <a:ext uri="{28A0092B-C50C-407E-A947-70E740481C1C}">
                  <a14:useLocalDpi xmlns:a14="http://schemas.microsoft.com/office/drawing/2010/main" val="0"/>
                </a:ext>
              </a:extLst>
            </a:blip>
            <a:srcRect l="33970" t="41679" r="32060" b="41869"/>
            <a:stretch/>
          </p:blipFill>
          <p:spPr>
            <a:xfrm>
              <a:off x="2482903" y="4001087"/>
              <a:ext cx="720316" cy="530270"/>
            </a:xfrm>
            <a:prstGeom prst="rect">
              <a:avLst/>
            </a:prstGeom>
          </p:spPr>
        </p:pic>
        <p:pic>
          <p:nvPicPr>
            <p:cNvPr id="80" name="Picture 79"/>
            <p:cNvPicPr>
              <a:picLocks noChangeAspect="1"/>
            </p:cNvPicPr>
            <p:nvPr/>
          </p:nvPicPr>
          <p:blipFill rotWithShape="1">
            <a:blip r:embed="rId16" cstate="print">
              <a:duotone>
                <a:schemeClr val="accent3">
                  <a:shade val="45000"/>
                  <a:satMod val="135000"/>
                </a:schemeClr>
                <a:prstClr val="white"/>
              </a:duotone>
              <a:extLst>
                <a:ext uri="{28A0092B-C50C-407E-A947-70E740481C1C}">
                  <a14:useLocalDpi xmlns:a14="http://schemas.microsoft.com/office/drawing/2010/main" val="0"/>
                </a:ext>
              </a:extLst>
            </a:blip>
            <a:srcRect l="38327" t="44460" r="38510" b="43744"/>
            <a:stretch/>
          </p:blipFill>
          <p:spPr>
            <a:xfrm>
              <a:off x="2544003" y="4394533"/>
              <a:ext cx="491160" cy="380208"/>
            </a:xfrm>
            <a:prstGeom prst="rect">
              <a:avLst/>
            </a:prstGeom>
          </p:spPr>
        </p:pic>
        <p:pic>
          <p:nvPicPr>
            <p:cNvPr id="81" name="Picture 80"/>
            <p:cNvPicPr>
              <a:picLocks noChangeAspect="1"/>
            </p:cNvPicPr>
            <p:nvPr/>
          </p:nvPicPr>
          <p:blipFill rotWithShape="1">
            <a:blip r:embed="rId17" cstate="print">
              <a:duotone>
                <a:schemeClr val="accent3">
                  <a:shade val="45000"/>
                  <a:satMod val="135000"/>
                </a:schemeClr>
                <a:prstClr val="white"/>
              </a:duotone>
              <a:extLst>
                <a:ext uri="{28A0092B-C50C-407E-A947-70E740481C1C}">
                  <a14:useLocalDpi xmlns:a14="http://schemas.microsoft.com/office/drawing/2010/main" val="0"/>
                </a:ext>
              </a:extLst>
            </a:blip>
            <a:srcRect l="39793" t="44460" r="39599" b="44817"/>
            <a:stretch/>
          </p:blipFill>
          <p:spPr>
            <a:xfrm>
              <a:off x="2705651" y="4548666"/>
              <a:ext cx="436981" cy="345626"/>
            </a:xfrm>
            <a:prstGeom prst="rect">
              <a:avLst/>
            </a:prstGeom>
          </p:spPr>
        </p:pic>
        <p:pic>
          <p:nvPicPr>
            <p:cNvPr id="82" name="Picture 81"/>
            <p:cNvPicPr>
              <a:picLocks noChangeAspect="1"/>
            </p:cNvPicPr>
            <p:nvPr/>
          </p:nvPicPr>
          <p:blipFill rotWithShape="1">
            <a:blip r:embed="rId18" cstate="print">
              <a:duotone>
                <a:schemeClr val="accent3">
                  <a:shade val="45000"/>
                  <a:satMod val="135000"/>
                </a:schemeClr>
                <a:prstClr val="white"/>
              </a:duotone>
              <a:extLst>
                <a:ext uri="{28A0092B-C50C-407E-A947-70E740481C1C}">
                  <a14:useLocalDpi xmlns:a14="http://schemas.microsoft.com/office/drawing/2010/main" val="0"/>
                </a:ext>
              </a:extLst>
            </a:blip>
            <a:srcRect l="35772" t="39993" r="35829" b="40680"/>
            <a:stretch/>
          </p:blipFill>
          <p:spPr>
            <a:xfrm>
              <a:off x="2187403" y="4324008"/>
              <a:ext cx="602181" cy="622932"/>
            </a:xfrm>
            <a:prstGeom prst="rect">
              <a:avLst/>
            </a:prstGeom>
          </p:spPr>
        </p:pic>
        <p:pic>
          <p:nvPicPr>
            <p:cNvPr id="83" name="Picture 82"/>
            <p:cNvPicPr>
              <a:picLocks noChangeAspect="1"/>
            </p:cNvPicPr>
            <p:nvPr/>
          </p:nvPicPr>
          <p:blipFill rotWithShape="1">
            <a:blip r:embed="rId19" cstate="print">
              <a:duotone>
                <a:schemeClr val="accent3">
                  <a:shade val="45000"/>
                  <a:satMod val="135000"/>
                </a:schemeClr>
                <a:prstClr val="white"/>
              </a:duotone>
              <a:extLst>
                <a:ext uri="{28A0092B-C50C-407E-A947-70E740481C1C}">
                  <a14:useLocalDpi xmlns:a14="http://schemas.microsoft.com/office/drawing/2010/main" val="0"/>
                </a:ext>
              </a:extLst>
            </a:blip>
            <a:srcRect l="37782" t="42506" r="36584" b="41869"/>
            <a:stretch/>
          </p:blipFill>
          <p:spPr>
            <a:xfrm>
              <a:off x="1906527" y="4359270"/>
              <a:ext cx="543562" cy="503616"/>
            </a:xfrm>
            <a:prstGeom prst="rect">
              <a:avLst/>
            </a:prstGeom>
          </p:spPr>
        </p:pic>
        <p:pic>
          <p:nvPicPr>
            <p:cNvPr id="84" name="Picture 83"/>
            <p:cNvPicPr>
              <a:picLocks noChangeAspect="1"/>
            </p:cNvPicPr>
            <p:nvPr/>
          </p:nvPicPr>
          <p:blipFill rotWithShape="1">
            <a:blip r:embed="rId20" cstate="print">
              <a:duotone>
                <a:schemeClr val="accent3">
                  <a:shade val="45000"/>
                  <a:satMod val="135000"/>
                </a:schemeClr>
                <a:prstClr val="white"/>
              </a:duotone>
              <a:extLst>
                <a:ext uri="{28A0092B-C50C-407E-A947-70E740481C1C}">
                  <a14:useLocalDpi xmlns:a14="http://schemas.microsoft.com/office/drawing/2010/main" val="0"/>
                </a:ext>
              </a:extLst>
            </a:blip>
            <a:srcRect l="46830" t="48267" r="45128" b="47272"/>
            <a:stretch/>
          </p:blipFill>
          <p:spPr>
            <a:xfrm>
              <a:off x="2413577" y="4825552"/>
              <a:ext cx="170529" cy="143794"/>
            </a:xfrm>
            <a:prstGeom prst="rect">
              <a:avLst/>
            </a:prstGeom>
          </p:spPr>
        </p:pic>
        <p:pic>
          <p:nvPicPr>
            <p:cNvPr id="85" name="Picture 84"/>
            <p:cNvPicPr>
              <a:picLocks noChangeAspect="1"/>
            </p:cNvPicPr>
            <p:nvPr/>
          </p:nvPicPr>
          <p:blipFill rotWithShape="1">
            <a:blip r:embed="rId21" cstate="print">
              <a:duotone>
                <a:schemeClr val="accent3">
                  <a:shade val="45000"/>
                  <a:satMod val="135000"/>
                </a:schemeClr>
                <a:prstClr val="white"/>
              </a:duotone>
              <a:extLst>
                <a:ext uri="{28A0092B-C50C-407E-A947-70E740481C1C}">
                  <a14:useLocalDpi xmlns:a14="http://schemas.microsoft.com/office/drawing/2010/main" val="0"/>
                </a:ext>
              </a:extLst>
            </a:blip>
            <a:srcRect l="30997" t="42506" r="30552" b="41869"/>
            <a:stretch/>
          </p:blipFill>
          <p:spPr>
            <a:xfrm>
              <a:off x="1431849" y="4676630"/>
              <a:ext cx="815343" cy="503616"/>
            </a:xfrm>
            <a:prstGeom prst="rect">
              <a:avLst/>
            </a:prstGeom>
          </p:spPr>
        </p:pic>
        <p:pic>
          <p:nvPicPr>
            <p:cNvPr id="86" name="Picture 85"/>
            <p:cNvPicPr>
              <a:picLocks noChangeAspect="1"/>
            </p:cNvPicPr>
            <p:nvPr/>
          </p:nvPicPr>
          <p:blipFill rotWithShape="1">
            <a:blip r:embed="rId22" cstate="print">
              <a:duotone>
                <a:schemeClr val="accent3">
                  <a:shade val="45000"/>
                  <a:satMod val="135000"/>
                </a:schemeClr>
                <a:prstClr val="white"/>
              </a:duotone>
              <a:extLst>
                <a:ext uri="{28A0092B-C50C-407E-A947-70E740481C1C}">
                  <a14:useLocalDpi xmlns:a14="http://schemas.microsoft.com/office/drawing/2010/main" val="0"/>
                </a:ext>
              </a:extLst>
            </a:blip>
            <a:srcRect l="33091" t="41872" r="33819" b="41869"/>
            <a:stretch/>
          </p:blipFill>
          <p:spPr>
            <a:xfrm>
              <a:off x="961063" y="3235762"/>
              <a:ext cx="701664" cy="524051"/>
            </a:xfrm>
            <a:prstGeom prst="rect">
              <a:avLst/>
            </a:prstGeom>
          </p:spPr>
        </p:pic>
        <p:pic>
          <p:nvPicPr>
            <p:cNvPr id="87" name="Picture 86"/>
            <p:cNvPicPr>
              <a:picLocks noChangeAspect="1"/>
            </p:cNvPicPr>
            <p:nvPr/>
          </p:nvPicPr>
          <p:blipFill rotWithShape="1">
            <a:blip r:embed="rId23" cstate="print">
              <a:duotone>
                <a:schemeClr val="accent3">
                  <a:shade val="45000"/>
                  <a:satMod val="135000"/>
                </a:schemeClr>
                <a:prstClr val="white"/>
              </a:duotone>
              <a:extLst>
                <a:ext uri="{28A0092B-C50C-407E-A947-70E740481C1C}">
                  <a14:useLocalDpi xmlns:a14="http://schemas.microsoft.com/office/drawing/2010/main" val="0"/>
                </a:ext>
              </a:extLst>
            </a:blip>
            <a:srcRect l="46610" t="46137" r="45913" b="46890"/>
            <a:stretch/>
          </p:blipFill>
          <p:spPr>
            <a:xfrm>
              <a:off x="1691858" y="3457405"/>
              <a:ext cx="158539" cy="224743"/>
            </a:xfrm>
            <a:prstGeom prst="rect">
              <a:avLst/>
            </a:prstGeom>
          </p:spPr>
        </p:pic>
      </p:grpSp>
      <p:cxnSp>
        <p:nvCxnSpPr>
          <p:cNvPr id="91" name="Straight Connector 90"/>
          <p:cNvCxnSpPr/>
          <p:nvPr/>
        </p:nvCxnSpPr>
        <p:spPr>
          <a:xfrm flipH="1" flipV="1">
            <a:off x="6066877" y="2338906"/>
            <a:ext cx="640593" cy="403829"/>
          </a:xfrm>
          <a:prstGeom prst="line">
            <a:avLst/>
          </a:prstGeom>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448296" y="1935080"/>
            <a:ext cx="749297" cy="430887"/>
          </a:xfrm>
          <a:prstGeom prst="rect">
            <a:avLst/>
          </a:prstGeom>
          <a:noFill/>
        </p:spPr>
        <p:txBody>
          <a:bodyPr wrap="square" rtlCol="0">
            <a:spAutoFit/>
          </a:bodyPr>
          <a:lstStyle/>
          <a:p>
            <a:pPr algn="ctr"/>
            <a:r>
              <a:rPr lang="en-GB" sz="1100" b="1" dirty="0"/>
              <a:t>Glasgow</a:t>
            </a:r>
          </a:p>
          <a:p>
            <a:pPr algn="ctr"/>
            <a:r>
              <a:rPr lang="en-GB" sz="1100" b="1" dirty="0">
                <a:solidFill>
                  <a:schemeClr val="accent3">
                    <a:lumMod val="50000"/>
                  </a:schemeClr>
                </a:solidFill>
              </a:rPr>
              <a:t>(21%)</a:t>
            </a:r>
          </a:p>
        </p:txBody>
      </p:sp>
      <p:cxnSp>
        <p:nvCxnSpPr>
          <p:cNvPr id="100" name="Straight Connector 99"/>
          <p:cNvCxnSpPr/>
          <p:nvPr/>
        </p:nvCxnSpPr>
        <p:spPr>
          <a:xfrm>
            <a:off x="7240256" y="3481169"/>
            <a:ext cx="912262" cy="234185"/>
          </a:xfrm>
          <a:prstGeom prst="line">
            <a:avLst/>
          </a:prstGeom>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8050642" y="3563665"/>
            <a:ext cx="749297" cy="430887"/>
          </a:xfrm>
          <a:prstGeom prst="rect">
            <a:avLst/>
          </a:prstGeom>
          <a:noFill/>
        </p:spPr>
        <p:txBody>
          <a:bodyPr wrap="square" rtlCol="0">
            <a:spAutoFit/>
          </a:bodyPr>
          <a:lstStyle/>
          <a:p>
            <a:pPr algn="ctr"/>
            <a:r>
              <a:rPr lang="en-GB" sz="1100" b="1" dirty="0"/>
              <a:t>Luton</a:t>
            </a:r>
          </a:p>
          <a:p>
            <a:pPr algn="ctr"/>
            <a:r>
              <a:rPr lang="en-GB" sz="1100" b="1" dirty="0">
                <a:solidFill>
                  <a:schemeClr val="accent3">
                    <a:lumMod val="50000"/>
                  </a:schemeClr>
                </a:solidFill>
              </a:rPr>
              <a:t>(18%)</a:t>
            </a:r>
          </a:p>
        </p:txBody>
      </p:sp>
      <p:cxnSp>
        <p:nvCxnSpPr>
          <p:cNvPr id="104" name="Straight Connector 103"/>
          <p:cNvCxnSpPr/>
          <p:nvPr/>
        </p:nvCxnSpPr>
        <p:spPr>
          <a:xfrm flipH="1">
            <a:off x="6563638" y="3794908"/>
            <a:ext cx="229014" cy="306181"/>
          </a:xfrm>
          <a:prstGeom prst="line">
            <a:avLst/>
          </a:prstGeom>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6043355" y="4101089"/>
            <a:ext cx="749297" cy="430887"/>
          </a:xfrm>
          <a:prstGeom prst="rect">
            <a:avLst/>
          </a:prstGeom>
          <a:noFill/>
        </p:spPr>
        <p:txBody>
          <a:bodyPr wrap="square" rtlCol="0">
            <a:spAutoFit/>
          </a:bodyPr>
          <a:lstStyle/>
          <a:p>
            <a:pPr algn="ctr"/>
            <a:r>
              <a:rPr lang="en-GB" sz="1100" b="1" dirty="0"/>
              <a:t>Plymouth</a:t>
            </a:r>
          </a:p>
          <a:p>
            <a:pPr algn="ctr"/>
            <a:r>
              <a:rPr lang="en-GB" sz="1100" b="1" dirty="0">
                <a:solidFill>
                  <a:schemeClr val="accent3">
                    <a:lumMod val="50000"/>
                  </a:schemeClr>
                </a:solidFill>
              </a:rPr>
              <a:t>(11%)</a:t>
            </a:r>
          </a:p>
        </p:txBody>
      </p:sp>
      <p:cxnSp>
        <p:nvCxnSpPr>
          <p:cNvPr id="108" name="Straight Connector 107"/>
          <p:cNvCxnSpPr>
            <a:stCxn id="77" idx="0"/>
          </p:cNvCxnSpPr>
          <p:nvPr/>
        </p:nvCxnSpPr>
        <p:spPr>
          <a:xfrm flipV="1">
            <a:off x="7010931" y="2469168"/>
            <a:ext cx="382296" cy="810469"/>
          </a:xfrm>
          <a:prstGeom prst="line">
            <a:avLst/>
          </a:prstGeom>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7138141" y="2038281"/>
            <a:ext cx="749297" cy="430887"/>
          </a:xfrm>
          <a:prstGeom prst="rect">
            <a:avLst/>
          </a:prstGeom>
          <a:noFill/>
        </p:spPr>
        <p:txBody>
          <a:bodyPr wrap="square" rtlCol="0">
            <a:spAutoFit/>
          </a:bodyPr>
          <a:lstStyle/>
          <a:p>
            <a:pPr algn="ctr"/>
            <a:r>
              <a:rPr lang="en-GB" sz="1100" b="1" dirty="0"/>
              <a:t>Stoke</a:t>
            </a:r>
          </a:p>
          <a:p>
            <a:pPr algn="ctr"/>
            <a:r>
              <a:rPr lang="en-GB" sz="1100" b="1" dirty="0">
                <a:solidFill>
                  <a:schemeClr val="accent3">
                    <a:lumMod val="50000"/>
                  </a:schemeClr>
                </a:solidFill>
              </a:rPr>
              <a:t>(11%)</a:t>
            </a:r>
          </a:p>
        </p:txBody>
      </p:sp>
      <p:cxnSp>
        <p:nvCxnSpPr>
          <p:cNvPr id="120" name="Straight Connector 119"/>
          <p:cNvCxnSpPr>
            <a:endCxn id="121" idx="3"/>
          </p:cNvCxnSpPr>
          <p:nvPr/>
        </p:nvCxnSpPr>
        <p:spPr>
          <a:xfrm flipH="1">
            <a:off x="6084317" y="3340521"/>
            <a:ext cx="730706" cy="87032"/>
          </a:xfrm>
          <a:prstGeom prst="line">
            <a:avLst/>
          </a:prstGeom>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5272988" y="3212109"/>
            <a:ext cx="811329" cy="430887"/>
          </a:xfrm>
          <a:prstGeom prst="rect">
            <a:avLst/>
          </a:prstGeom>
          <a:noFill/>
        </p:spPr>
        <p:txBody>
          <a:bodyPr wrap="square" rtlCol="0">
            <a:spAutoFit/>
          </a:bodyPr>
          <a:lstStyle/>
          <a:p>
            <a:pPr algn="ctr"/>
            <a:r>
              <a:rPr lang="en-GB" sz="1100" b="1" dirty="0"/>
              <a:t>Wrexham</a:t>
            </a:r>
          </a:p>
          <a:p>
            <a:pPr algn="ctr"/>
            <a:r>
              <a:rPr lang="en-GB" sz="1100" b="1" dirty="0">
                <a:solidFill>
                  <a:schemeClr val="accent3">
                    <a:lumMod val="50000"/>
                  </a:schemeClr>
                </a:solidFill>
              </a:rPr>
              <a:t>(9%)</a:t>
            </a:r>
          </a:p>
        </p:txBody>
      </p:sp>
      <p:cxnSp>
        <p:nvCxnSpPr>
          <p:cNvPr id="126" name="Straight Connector 125"/>
          <p:cNvCxnSpPr>
            <a:stCxn id="73" idx="2"/>
          </p:cNvCxnSpPr>
          <p:nvPr/>
        </p:nvCxnSpPr>
        <p:spPr>
          <a:xfrm flipV="1">
            <a:off x="7107467" y="2874402"/>
            <a:ext cx="779971" cy="446623"/>
          </a:xfrm>
          <a:prstGeom prst="line">
            <a:avLst/>
          </a:prstGeom>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7645575" y="2565081"/>
            <a:ext cx="810133" cy="430887"/>
          </a:xfrm>
          <a:prstGeom prst="rect">
            <a:avLst/>
          </a:prstGeom>
          <a:noFill/>
        </p:spPr>
        <p:txBody>
          <a:bodyPr wrap="square" rtlCol="0">
            <a:spAutoFit/>
          </a:bodyPr>
          <a:lstStyle/>
          <a:p>
            <a:pPr algn="ctr"/>
            <a:r>
              <a:rPr lang="en-GB" sz="1100" b="1" dirty="0"/>
              <a:t>Barnsley</a:t>
            </a:r>
          </a:p>
          <a:p>
            <a:pPr algn="ctr"/>
            <a:r>
              <a:rPr lang="en-GB" sz="1100" b="1" dirty="0">
                <a:solidFill>
                  <a:schemeClr val="accent3">
                    <a:lumMod val="50000"/>
                  </a:schemeClr>
                </a:solidFill>
              </a:rPr>
              <a:t>(6%)</a:t>
            </a:r>
          </a:p>
        </p:txBody>
      </p:sp>
      <p:cxnSp>
        <p:nvCxnSpPr>
          <p:cNvPr id="129" name="Straight Connector 128"/>
          <p:cNvCxnSpPr/>
          <p:nvPr/>
        </p:nvCxnSpPr>
        <p:spPr>
          <a:xfrm flipH="1">
            <a:off x="5898666" y="3481169"/>
            <a:ext cx="1188336" cy="303393"/>
          </a:xfrm>
          <a:prstGeom prst="line">
            <a:avLst/>
          </a:prstGeom>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5117077" y="3687681"/>
            <a:ext cx="967240" cy="430887"/>
          </a:xfrm>
          <a:prstGeom prst="rect">
            <a:avLst/>
          </a:prstGeom>
          <a:noFill/>
        </p:spPr>
        <p:txBody>
          <a:bodyPr wrap="square" rtlCol="0">
            <a:spAutoFit/>
          </a:bodyPr>
          <a:lstStyle/>
          <a:p>
            <a:pPr algn="ctr"/>
            <a:r>
              <a:rPr lang="en-GB" sz="1100" b="1" dirty="0"/>
              <a:t>Birmingham</a:t>
            </a:r>
          </a:p>
          <a:p>
            <a:pPr algn="ctr"/>
            <a:r>
              <a:rPr lang="en-GB" sz="1100" b="1" dirty="0">
                <a:solidFill>
                  <a:schemeClr val="accent3">
                    <a:lumMod val="50000"/>
                  </a:schemeClr>
                </a:solidFill>
              </a:rPr>
              <a:t>(10%)</a:t>
            </a:r>
          </a:p>
        </p:txBody>
      </p:sp>
      <p:cxnSp>
        <p:nvCxnSpPr>
          <p:cNvPr id="139" name="Straight Connector 138"/>
          <p:cNvCxnSpPr/>
          <p:nvPr/>
        </p:nvCxnSpPr>
        <p:spPr>
          <a:xfrm flipH="1" flipV="1">
            <a:off x="5689537" y="2742735"/>
            <a:ext cx="868819" cy="274115"/>
          </a:xfrm>
          <a:prstGeom prst="line">
            <a:avLst/>
          </a:prstGeom>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4876800" y="2469168"/>
            <a:ext cx="1022345" cy="430887"/>
          </a:xfrm>
          <a:prstGeom prst="rect">
            <a:avLst/>
          </a:prstGeom>
          <a:noFill/>
        </p:spPr>
        <p:txBody>
          <a:bodyPr wrap="square" rtlCol="0">
            <a:spAutoFit/>
          </a:bodyPr>
          <a:lstStyle/>
          <a:p>
            <a:pPr algn="ctr"/>
            <a:r>
              <a:rPr lang="en-GB" sz="1100" b="1" dirty="0"/>
              <a:t>Carnmoney</a:t>
            </a:r>
          </a:p>
          <a:p>
            <a:pPr algn="ctr"/>
            <a:r>
              <a:rPr lang="en-GB" sz="1100" b="1" dirty="0">
                <a:solidFill>
                  <a:schemeClr val="accent3">
                    <a:lumMod val="50000"/>
                  </a:schemeClr>
                </a:solidFill>
              </a:rPr>
              <a:t>(13%)</a:t>
            </a:r>
          </a:p>
        </p:txBody>
      </p:sp>
      <p:sp>
        <p:nvSpPr>
          <p:cNvPr id="150" name="TextBox 149"/>
          <p:cNvSpPr txBox="1"/>
          <p:nvPr/>
        </p:nvSpPr>
        <p:spPr>
          <a:xfrm>
            <a:off x="8196690" y="3402769"/>
            <a:ext cx="457199" cy="261610"/>
          </a:xfrm>
          <a:prstGeom prst="rect">
            <a:avLst/>
          </a:prstGeom>
          <a:noFill/>
        </p:spPr>
        <p:txBody>
          <a:bodyPr wrap="square" rtlCol="0">
            <a:spAutoFit/>
          </a:bodyPr>
          <a:lstStyle/>
          <a:p>
            <a:pPr algn="ctr"/>
            <a:r>
              <a:rPr lang="en-GB" sz="1100" b="1" dirty="0">
                <a:solidFill>
                  <a:schemeClr val="accent3">
                    <a:lumMod val="50000"/>
                  </a:schemeClr>
                </a:solidFill>
              </a:rPr>
              <a:t>+++</a:t>
            </a:r>
          </a:p>
        </p:txBody>
      </p:sp>
      <p:sp>
        <p:nvSpPr>
          <p:cNvPr id="151" name="TextBox 150"/>
          <p:cNvSpPr txBox="1"/>
          <p:nvPr/>
        </p:nvSpPr>
        <p:spPr>
          <a:xfrm>
            <a:off x="5547006" y="1752600"/>
            <a:ext cx="457199" cy="261610"/>
          </a:xfrm>
          <a:prstGeom prst="rect">
            <a:avLst/>
          </a:prstGeom>
          <a:noFill/>
        </p:spPr>
        <p:txBody>
          <a:bodyPr wrap="square" rtlCol="0">
            <a:spAutoFit/>
          </a:bodyPr>
          <a:lstStyle/>
          <a:p>
            <a:pPr algn="ctr"/>
            <a:r>
              <a:rPr lang="en-GB" sz="1100" b="1" dirty="0">
                <a:solidFill>
                  <a:schemeClr val="accent3">
                    <a:lumMod val="50000"/>
                  </a:schemeClr>
                </a:solidFill>
              </a:rPr>
              <a:t>+++</a:t>
            </a:r>
          </a:p>
        </p:txBody>
      </p:sp>
      <p:sp>
        <p:nvSpPr>
          <p:cNvPr id="152" name="TextBox 151"/>
          <p:cNvSpPr txBox="1"/>
          <p:nvPr/>
        </p:nvSpPr>
        <p:spPr>
          <a:xfrm>
            <a:off x="5438798" y="3051410"/>
            <a:ext cx="457199" cy="276999"/>
          </a:xfrm>
          <a:prstGeom prst="rect">
            <a:avLst/>
          </a:prstGeom>
          <a:noFill/>
        </p:spPr>
        <p:txBody>
          <a:bodyPr wrap="square" rtlCol="0">
            <a:spAutoFit/>
          </a:bodyPr>
          <a:lstStyle/>
          <a:p>
            <a:pPr algn="ctr"/>
            <a:r>
              <a:rPr lang="en-GB" sz="1200" b="1" dirty="0">
                <a:solidFill>
                  <a:schemeClr val="accent2"/>
                </a:solidFill>
              </a:rPr>
              <a:t>---</a:t>
            </a:r>
          </a:p>
        </p:txBody>
      </p:sp>
      <p:sp>
        <p:nvSpPr>
          <p:cNvPr id="153" name="TextBox 152"/>
          <p:cNvSpPr txBox="1"/>
          <p:nvPr/>
        </p:nvSpPr>
        <p:spPr>
          <a:xfrm>
            <a:off x="7802194" y="2406364"/>
            <a:ext cx="457199" cy="276999"/>
          </a:xfrm>
          <a:prstGeom prst="rect">
            <a:avLst/>
          </a:prstGeom>
          <a:noFill/>
        </p:spPr>
        <p:txBody>
          <a:bodyPr wrap="square" rtlCol="0">
            <a:spAutoFit/>
          </a:bodyPr>
          <a:lstStyle/>
          <a:p>
            <a:pPr algn="ctr"/>
            <a:r>
              <a:rPr lang="en-GB" sz="1200" b="1" dirty="0">
                <a:solidFill>
                  <a:schemeClr val="accent2"/>
                </a:solidFill>
              </a:rPr>
              <a:t>---</a:t>
            </a:r>
          </a:p>
        </p:txBody>
      </p:sp>
      <p:sp>
        <p:nvSpPr>
          <p:cNvPr id="88" name="Oval 87"/>
          <p:cNvSpPr/>
          <p:nvPr/>
        </p:nvSpPr>
        <p:spPr>
          <a:xfrm>
            <a:off x="5867400" y="643948"/>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7315200" y="643948"/>
            <a:ext cx="152400" cy="1524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itle 1"/>
          <p:cNvSpPr txBox="1">
            <a:spLocks/>
          </p:cNvSpPr>
          <p:nvPr/>
        </p:nvSpPr>
        <p:spPr>
          <a:xfrm>
            <a:off x="6052716" y="533400"/>
            <a:ext cx="1394691" cy="37349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100" dirty="0"/>
              <a:t>Urban Environment Advocate </a:t>
            </a:r>
          </a:p>
        </p:txBody>
      </p:sp>
      <p:sp>
        <p:nvSpPr>
          <p:cNvPr id="92" name="Title 1"/>
          <p:cNvSpPr txBox="1">
            <a:spLocks/>
          </p:cNvSpPr>
          <p:nvPr/>
        </p:nvSpPr>
        <p:spPr>
          <a:xfrm>
            <a:off x="7552447" y="494626"/>
            <a:ext cx="1394691" cy="3734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100" dirty="0"/>
              <a:t>All respondents</a:t>
            </a:r>
          </a:p>
        </p:txBody>
      </p:sp>
      <p:pic>
        <p:nvPicPr>
          <p:cNvPr id="93" name="Picture 9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165537" y="4184766"/>
            <a:ext cx="1524000" cy="952500"/>
          </a:xfrm>
          <a:prstGeom prst="rect">
            <a:avLst/>
          </a:prstGeom>
        </p:spPr>
      </p:pic>
    </p:spTree>
    <p:extLst>
      <p:ext uri="{BB962C8B-B14F-4D97-AF65-F5344CB8AC3E}">
        <p14:creationId xmlns:p14="http://schemas.microsoft.com/office/powerpoint/2010/main" val="2822347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a:t>Urban Environment Advocate </a:t>
            </a:r>
            <a:br>
              <a:rPr lang="en-GB" sz="3600" dirty="0"/>
            </a:br>
            <a:r>
              <a:rPr lang="en-GB" sz="1600" dirty="0"/>
              <a:t>Communications</a:t>
            </a:r>
            <a:endParaRPr lang="en-GB" sz="2000" dirty="0"/>
          </a:p>
        </p:txBody>
      </p:sp>
      <p:cxnSp>
        <p:nvCxnSpPr>
          <p:cNvPr id="3" name="Straight Connector 2"/>
          <p:cNvCxnSpPr/>
          <p:nvPr/>
        </p:nvCxnSpPr>
        <p:spPr>
          <a:xfrm>
            <a:off x="533400" y="1447800"/>
            <a:ext cx="4191000" cy="0"/>
          </a:xfrm>
          <a:prstGeom prst="line">
            <a:avLst/>
          </a:prstGeom>
          <a:ln>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929" y="2218090"/>
            <a:ext cx="502601" cy="46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730" y="3014591"/>
            <a:ext cx="525000" cy="484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9199" y="3109192"/>
            <a:ext cx="438082" cy="349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379751" y="2197030"/>
            <a:ext cx="944418" cy="507831"/>
          </a:xfrm>
          <a:prstGeom prst="rect">
            <a:avLst/>
          </a:prstGeom>
          <a:noFill/>
          <a:ln>
            <a:noFill/>
          </a:ln>
        </p:spPr>
        <p:txBody>
          <a:bodyPr wrap="square" rtlCol="0">
            <a:spAutoFit/>
          </a:bodyPr>
          <a:lstStyle/>
          <a:p>
            <a:r>
              <a:rPr lang="en-GB" sz="1600" b="1" dirty="0">
                <a:solidFill>
                  <a:schemeClr val="accent1"/>
                </a:solidFill>
              </a:rPr>
              <a:t>38%</a:t>
            </a:r>
          </a:p>
          <a:p>
            <a:r>
              <a:rPr lang="en-GB" sz="1100" b="1" dirty="0"/>
              <a:t>Email</a:t>
            </a:r>
          </a:p>
        </p:txBody>
      </p:sp>
      <p:sp>
        <p:nvSpPr>
          <p:cNvPr id="13" name="TextBox 12"/>
          <p:cNvSpPr txBox="1"/>
          <p:nvPr/>
        </p:nvSpPr>
        <p:spPr>
          <a:xfrm>
            <a:off x="1512316" y="2960114"/>
            <a:ext cx="944418" cy="507831"/>
          </a:xfrm>
          <a:prstGeom prst="rect">
            <a:avLst/>
          </a:prstGeom>
          <a:noFill/>
          <a:ln>
            <a:noFill/>
          </a:ln>
        </p:spPr>
        <p:txBody>
          <a:bodyPr wrap="square" rtlCol="0">
            <a:spAutoFit/>
          </a:bodyPr>
          <a:lstStyle/>
          <a:p>
            <a:r>
              <a:rPr lang="en-GB" sz="1600" b="1" dirty="0">
                <a:solidFill>
                  <a:schemeClr val="accent1"/>
                </a:solidFill>
              </a:rPr>
              <a:t>17%</a:t>
            </a:r>
          </a:p>
          <a:p>
            <a:r>
              <a:rPr lang="en-GB" sz="1100" b="1" dirty="0"/>
              <a:t>Social media</a:t>
            </a:r>
          </a:p>
        </p:txBody>
      </p:sp>
      <p:sp>
        <p:nvSpPr>
          <p:cNvPr id="14" name="TextBox 13"/>
          <p:cNvSpPr txBox="1"/>
          <p:nvPr/>
        </p:nvSpPr>
        <p:spPr>
          <a:xfrm>
            <a:off x="3095853" y="2946273"/>
            <a:ext cx="944418" cy="507831"/>
          </a:xfrm>
          <a:prstGeom prst="rect">
            <a:avLst/>
          </a:prstGeom>
          <a:noFill/>
          <a:ln>
            <a:noFill/>
          </a:ln>
        </p:spPr>
        <p:txBody>
          <a:bodyPr wrap="square" rtlCol="0">
            <a:spAutoFit/>
          </a:bodyPr>
          <a:lstStyle/>
          <a:p>
            <a:r>
              <a:rPr lang="en-GB" sz="1600" b="1" dirty="0">
                <a:solidFill>
                  <a:schemeClr val="accent1"/>
                </a:solidFill>
              </a:rPr>
              <a:t>17%</a:t>
            </a:r>
          </a:p>
          <a:p>
            <a:r>
              <a:rPr lang="en-GB" sz="1100" b="1" dirty="0"/>
              <a:t>Post</a:t>
            </a:r>
          </a:p>
        </p:txBody>
      </p:sp>
      <p:graphicFrame>
        <p:nvGraphicFramePr>
          <p:cNvPr id="20" name="Chart 19"/>
          <p:cNvGraphicFramePr/>
          <p:nvPr>
            <p:extLst>
              <p:ext uri="{D42A27DB-BD31-4B8C-83A1-F6EECF244321}">
                <p14:modId xmlns:p14="http://schemas.microsoft.com/office/powerpoint/2010/main" val="3789612434"/>
              </p:ext>
            </p:extLst>
          </p:nvPr>
        </p:nvGraphicFramePr>
        <p:xfrm>
          <a:off x="533400" y="4723525"/>
          <a:ext cx="3836564" cy="2207110"/>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20"/>
          <p:cNvSpPr txBox="1"/>
          <p:nvPr/>
        </p:nvSpPr>
        <p:spPr>
          <a:xfrm>
            <a:off x="406059" y="4320056"/>
            <a:ext cx="5042237" cy="261610"/>
          </a:xfrm>
          <a:prstGeom prst="rect">
            <a:avLst/>
          </a:prstGeom>
          <a:noFill/>
        </p:spPr>
        <p:txBody>
          <a:bodyPr wrap="square" rtlCol="0">
            <a:spAutoFit/>
          </a:bodyPr>
          <a:lstStyle/>
          <a:p>
            <a:r>
              <a:rPr lang="en-GB" sz="1100" b="1" dirty="0"/>
              <a:t>Where to tailor content? </a:t>
            </a:r>
            <a:r>
              <a:rPr lang="en-GB" sz="1100" i="1" dirty="0"/>
              <a:t>Over indexing</a:t>
            </a:r>
          </a:p>
        </p:txBody>
      </p:sp>
      <p:sp>
        <p:nvSpPr>
          <p:cNvPr id="28" name="Rectangle 27"/>
          <p:cNvSpPr/>
          <p:nvPr/>
        </p:nvSpPr>
        <p:spPr>
          <a:xfrm>
            <a:off x="487374" y="4984252"/>
            <a:ext cx="1024942" cy="1496391"/>
          </a:xfrm>
          <a:prstGeom prst="rect">
            <a:avLst/>
          </a:prstGeom>
          <a:noFill/>
          <a:ln>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531359" y="4984252"/>
            <a:ext cx="457199" cy="261610"/>
          </a:xfrm>
          <a:prstGeom prst="rect">
            <a:avLst/>
          </a:prstGeom>
          <a:noFill/>
        </p:spPr>
        <p:txBody>
          <a:bodyPr wrap="square" rtlCol="0">
            <a:spAutoFit/>
          </a:bodyPr>
          <a:lstStyle/>
          <a:p>
            <a:pPr algn="ctr"/>
            <a:r>
              <a:rPr lang="en-GB" sz="1100" b="1" dirty="0">
                <a:solidFill>
                  <a:schemeClr val="accent3">
                    <a:lumMod val="50000"/>
                  </a:schemeClr>
                </a:solidFill>
              </a:rPr>
              <a:t>+++</a:t>
            </a:r>
          </a:p>
        </p:txBody>
      </p:sp>
      <p:sp>
        <p:nvSpPr>
          <p:cNvPr id="30" name="TextBox 29"/>
          <p:cNvSpPr txBox="1"/>
          <p:nvPr/>
        </p:nvSpPr>
        <p:spPr>
          <a:xfrm>
            <a:off x="1477681" y="4869466"/>
            <a:ext cx="457199" cy="261610"/>
          </a:xfrm>
          <a:prstGeom prst="rect">
            <a:avLst/>
          </a:prstGeom>
          <a:noFill/>
        </p:spPr>
        <p:txBody>
          <a:bodyPr wrap="square" rtlCol="0">
            <a:spAutoFit/>
          </a:bodyPr>
          <a:lstStyle/>
          <a:p>
            <a:pPr algn="ctr"/>
            <a:r>
              <a:rPr lang="en-GB" sz="1100" b="1" dirty="0">
                <a:solidFill>
                  <a:schemeClr val="accent3">
                    <a:lumMod val="50000"/>
                  </a:schemeClr>
                </a:solidFill>
              </a:rPr>
              <a:t>+++</a:t>
            </a:r>
          </a:p>
        </p:txBody>
      </p:sp>
      <p:sp>
        <p:nvSpPr>
          <p:cNvPr id="31" name="TextBox 30"/>
          <p:cNvSpPr txBox="1"/>
          <p:nvPr/>
        </p:nvSpPr>
        <p:spPr>
          <a:xfrm>
            <a:off x="2456734" y="4799193"/>
            <a:ext cx="457199" cy="261610"/>
          </a:xfrm>
          <a:prstGeom prst="rect">
            <a:avLst/>
          </a:prstGeom>
          <a:noFill/>
        </p:spPr>
        <p:txBody>
          <a:bodyPr wrap="square" rtlCol="0">
            <a:spAutoFit/>
          </a:bodyPr>
          <a:lstStyle/>
          <a:p>
            <a:pPr algn="ctr"/>
            <a:r>
              <a:rPr lang="en-GB" sz="1100" b="1" dirty="0">
                <a:solidFill>
                  <a:schemeClr val="accent3">
                    <a:lumMod val="50000"/>
                  </a:schemeClr>
                </a:solidFill>
              </a:rPr>
              <a:t>+++</a:t>
            </a:r>
          </a:p>
        </p:txBody>
      </p:sp>
      <p:sp>
        <p:nvSpPr>
          <p:cNvPr id="32" name="TextBox 31"/>
          <p:cNvSpPr txBox="1"/>
          <p:nvPr/>
        </p:nvSpPr>
        <p:spPr>
          <a:xfrm>
            <a:off x="3403600" y="4985197"/>
            <a:ext cx="457199" cy="261610"/>
          </a:xfrm>
          <a:prstGeom prst="rect">
            <a:avLst/>
          </a:prstGeom>
          <a:noFill/>
        </p:spPr>
        <p:txBody>
          <a:bodyPr wrap="square" rtlCol="0">
            <a:spAutoFit/>
          </a:bodyPr>
          <a:lstStyle/>
          <a:p>
            <a:pPr algn="ctr"/>
            <a:r>
              <a:rPr lang="en-GB" sz="1100" b="1" dirty="0">
                <a:solidFill>
                  <a:schemeClr val="accent3">
                    <a:lumMod val="50000"/>
                  </a:schemeClr>
                </a:solidFill>
              </a:rPr>
              <a:t>+++</a:t>
            </a:r>
          </a:p>
        </p:txBody>
      </p:sp>
      <p:sp>
        <p:nvSpPr>
          <p:cNvPr id="35" name="TextBox 34"/>
          <p:cNvSpPr txBox="1"/>
          <p:nvPr/>
        </p:nvSpPr>
        <p:spPr>
          <a:xfrm>
            <a:off x="5642685" y="1676400"/>
            <a:ext cx="1306826" cy="261610"/>
          </a:xfrm>
          <a:prstGeom prst="rect">
            <a:avLst/>
          </a:prstGeom>
          <a:noFill/>
        </p:spPr>
        <p:txBody>
          <a:bodyPr wrap="square" rtlCol="0">
            <a:spAutoFit/>
          </a:bodyPr>
          <a:lstStyle/>
          <a:p>
            <a:r>
              <a:rPr lang="en-GB" sz="1100" b="1" dirty="0"/>
              <a:t>Influences</a:t>
            </a:r>
          </a:p>
        </p:txBody>
      </p:sp>
      <p:pic>
        <p:nvPicPr>
          <p:cNvPr id="308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45181" y="1960963"/>
            <a:ext cx="564196" cy="536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6178593" y="1995774"/>
            <a:ext cx="2643913" cy="507831"/>
          </a:xfrm>
          <a:prstGeom prst="rect">
            <a:avLst/>
          </a:prstGeom>
          <a:noFill/>
          <a:ln>
            <a:noFill/>
          </a:ln>
        </p:spPr>
        <p:txBody>
          <a:bodyPr wrap="square" rtlCol="0">
            <a:spAutoFit/>
          </a:bodyPr>
          <a:lstStyle/>
          <a:p>
            <a:r>
              <a:rPr lang="en-GB" sz="1600" b="1" dirty="0">
                <a:solidFill>
                  <a:schemeClr val="accent1"/>
                </a:solidFill>
              </a:rPr>
              <a:t>35%</a:t>
            </a:r>
          </a:p>
          <a:p>
            <a:r>
              <a:rPr lang="en-GB" sz="1100" b="1" dirty="0"/>
              <a:t>What I can visibly see in my surroundings</a:t>
            </a:r>
          </a:p>
        </p:txBody>
      </p:sp>
      <p:pic>
        <p:nvPicPr>
          <p:cNvPr id="308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6294" y="2655726"/>
            <a:ext cx="401223" cy="411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6209376" y="2618546"/>
            <a:ext cx="2643913" cy="507831"/>
          </a:xfrm>
          <a:prstGeom prst="rect">
            <a:avLst/>
          </a:prstGeom>
          <a:noFill/>
          <a:ln>
            <a:noFill/>
          </a:ln>
        </p:spPr>
        <p:txBody>
          <a:bodyPr wrap="square" rtlCol="0">
            <a:spAutoFit/>
          </a:bodyPr>
          <a:lstStyle/>
          <a:p>
            <a:r>
              <a:rPr lang="en-GB" sz="1600" b="1" dirty="0">
                <a:solidFill>
                  <a:schemeClr val="accent1"/>
                </a:solidFill>
              </a:rPr>
              <a:t>29%</a:t>
            </a:r>
          </a:p>
          <a:p>
            <a:r>
              <a:rPr lang="en-GB" sz="1100" b="1" dirty="0"/>
              <a:t>Family</a:t>
            </a:r>
          </a:p>
        </p:txBody>
      </p:sp>
      <p:sp>
        <p:nvSpPr>
          <p:cNvPr id="40" name="TextBox 39"/>
          <p:cNvSpPr txBox="1"/>
          <p:nvPr/>
        </p:nvSpPr>
        <p:spPr>
          <a:xfrm>
            <a:off x="6209377" y="3223687"/>
            <a:ext cx="2643913" cy="507831"/>
          </a:xfrm>
          <a:prstGeom prst="rect">
            <a:avLst/>
          </a:prstGeom>
          <a:noFill/>
          <a:ln>
            <a:noFill/>
          </a:ln>
        </p:spPr>
        <p:txBody>
          <a:bodyPr wrap="square" rtlCol="0">
            <a:spAutoFit/>
          </a:bodyPr>
          <a:lstStyle/>
          <a:p>
            <a:r>
              <a:rPr lang="en-GB" sz="1600" b="1" dirty="0">
                <a:solidFill>
                  <a:schemeClr val="accent1"/>
                </a:solidFill>
              </a:rPr>
              <a:t>26%</a:t>
            </a:r>
          </a:p>
          <a:p>
            <a:r>
              <a:rPr lang="en-GB" sz="1100" b="1" dirty="0"/>
              <a:t>Social media</a:t>
            </a:r>
          </a:p>
        </p:txBody>
      </p:sp>
      <p:pic>
        <p:nvPicPr>
          <p:cNvPr id="4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26294" y="3304124"/>
            <a:ext cx="373590" cy="344508"/>
          </a:xfrm>
          <a:prstGeom prst="rect">
            <a:avLst/>
          </a:prstGeom>
          <a:noFill/>
          <a:ln>
            <a:noFill/>
          </a:ln>
        </p:spPr>
      </p:pic>
      <p:sp>
        <p:nvSpPr>
          <p:cNvPr id="43" name="TextBox 42"/>
          <p:cNvSpPr txBox="1"/>
          <p:nvPr/>
        </p:nvSpPr>
        <p:spPr>
          <a:xfrm>
            <a:off x="1611410" y="1748965"/>
            <a:ext cx="895039" cy="261610"/>
          </a:xfrm>
          <a:prstGeom prst="rect">
            <a:avLst/>
          </a:prstGeom>
          <a:noFill/>
        </p:spPr>
        <p:txBody>
          <a:bodyPr wrap="square" rtlCol="0">
            <a:spAutoFit/>
          </a:bodyPr>
          <a:lstStyle/>
          <a:p>
            <a:pPr algn="ctr"/>
            <a:r>
              <a:rPr lang="en-GB" sz="1100" b="1" dirty="0"/>
              <a:t>Channels</a:t>
            </a:r>
          </a:p>
        </p:txBody>
      </p:sp>
      <p:sp>
        <p:nvSpPr>
          <p:cNvPr id="44" name="TextBox 43"/>
          <p:cNvSpPr txBox="1"/>
          <p:nvPr/>
        </p:nvSpPr>
        <p:spPr>
          <a:xfrm>
            <a:off x="6223717" y="3810000"/>
            <a:ext cx="2643913" cy="507831"/>
          </a:xfrm>
          <a:prstGeom prst="rect">
            <a:avLst/>
          </a:prstGeom>
          <a:noFill/>
          <a:ln>
            <a:noFill/>
          </a:ln>
        </p:spPr>
        <p:txBody>
          <a:bodyPr wrap="square" rtlCol="0">
            <a:spAutoFit/>
          </a:bodyPr>
          <a:lstStyle/>
          <a:p>
            <a:r>
              <a:rPr lang="en-GB" sz="1600" b="1" dirty="0">
                <a:solidFill>
                  <a:schemeClr val="accent1"/>
                </a:solidFill>
              </a:rPr>
              <a:t>18%</a:t>
            </a:r>
          </a:p>
          <a:p>
            <a:r>
              <a:rPr lang="en-GB" sz="1100" b="1" dirty="0"/>
              <a:t>Advertising campaigns</a:t>
            </a:r>
          </a:p>
        </p:txBody>
      </p:sp>
      <p:pic>
        <p:nvPicPr>
          <p:cNvPr id="3083"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53451" y="3849904"/>
            <a:ext cx="425142" cy="391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Image result for how to get involv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7" name="Picture 11" descr="Image result for volunteer woodlan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24497" y="5492028"/>
            <a:ext cx="1810811" cy="96684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5" descr="Image result for instagr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9" descr="Image result for p interes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21" name="Picture 25" descr="Image result for peopl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412780">
            <a:off x="6678541" y="4497207"/>
            <a:ext cx="1680306" cy="960175"/>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Image result for instagra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35284" y="5850803"/>
            <a:ext cx="233413" cy="233413"/>
          </a:xfrm>
          <a:prstGeom prst="rect">
            <a:avLst/>
          </a:prstGeom>
          <a:noFill/>
          <a:extLst>
            <a:ext uri="{909E8E84-426E-40DD-AFC4-6F175D3DCCD1}">
              <a14:hiddenFill xmlns:a14="http://schemas.microsoft.com/office/drawing/2010/main">
                <a:solidFill>
                  <a:srgbClr val="FFFFFF"/>
                </a:solidFill>
              </a14:hiddenFill>
            </a:ext>
          </a:extLst>
        </p:spPr>
      </p:pic>
      <p:pic>
        <p:nvPicPr>
          <p:cNvPr id="4117" name="Picture 21" descr="Image result for p interes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18357" y="5559787"/>
            <a:ext cx="268183" cy="268183"/>
          </a:xfrm>
          <a:prstGeom prst="rect">
            <a:avLst/>
          </a:prstGeom>
          <a:noFill/>
          <a:extLst>
            <a:ext uri="{909E8E84-426E-40DD-AFC4-6F175D3DCCD1}">
              <a14:hiddenFill xmlns:a14="http://schemas.microsoft.com/office/drawing/2010/main">
                <a:solidFill>
                  <a:srgbClr val="FFFFFF"/>
                </a:solidFill>
              </a14:hiddenFill>
            </a:ext>
          </a:extLst>
        </p:spPr>
      </p:pic>
      <p:pic>
        <p:nvPicPr>
          <p:cNvPr id="4119" name="Picture 23" descr="Image result for informatio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54104" y="5415789"/>
            <a:ext cx="870028" cy="870028"/>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Image result for twitte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27066" y="5325535"/>
            <a:ext cx="229028" cy="22902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21072778">
            <a:off x="5443848" y="4662228"/>
            <a:ext cx="1126579" cy="836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descr="Image result for facebook"/>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33290" y="5080650"/>
            <a:ext cx="207798" cy="207798"/>
          </a:xfrm>
          <a:prstGeom prst="rect">
            <a:avLst/>
          </a:prstGeom>
          <a:noFill/>
          <a:extLst>
            <a:ext uri="{909E8E84-426E-40DD-AFC4-6F175D3DCCD1}">
              <a14:hiddenFill xmlns:a14="http://schemas.microsoft.com/office/drawing/2010/main">
                <a:solidFill>
                  <a:srgbClr val="FFFFFF"/>
                </a:solidFill>
              </a14:hiddenFill>
            </a:ext>
          </a:extLst>
        </p:spPr>
      </p:pic>
      <p:sp>
        <p:nvSpPr>
          <p:cNvPr id="42" name="Oval 41"/>
          <p:cNvSpPr/>
          <p:nvPr/>
        </p:nvSpPr>
        <p:spPr>
          <a:xfrm>
            <a:off x="5867400" y="643948"/>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7315200" y="643948"/>
            <a:ext cx="152400" cy="1524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itle 1"/>
          <p:cNvSpPr txBox="1">
            <a:spLocks/>
          </p:cNvSpPr>
          <p:nvPr/>
        </p:nvSpPr>
        <p:spPr>
          <a:xfrm>
            <a:off x="6052716" y="533400"/>
            <a:ext cx="1394691" cy="37349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100" dirty="0"/>
              <a:t>Urban Environment Advocate </a:t>
            </a:r>
          </a:p>
        </p:txBody>
      </p:sp>
      <p:sp>
        <p:nvSpPr>
          <p:cNvPr id="47" name="Title 1"/>
          <p:cNvSpPr txBox="1">
            <a:spLocks/>
          </p:cNvSpPr>
          <p:nvPr/>
        </p:nvSpPr>
        <p:spPr>
          <a:xfrm>
            <a:off x="7552447" y="494626"/>
            <a:ext cx="1394691" cy="3734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100" dirty="0"/>
              <a:t>All respondents</a:t>
            </a:r>
          </a:p>
        </p:txBody>
      </p:sp>
      <p:pic>
        <p:nvPicPr>
          <p:cNvPr id="48" name="Picture 4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632199" y="1655997"/>
            <a:ext cx="1524000" cy="952500"/>
          </a:xfrm>
          <a:prstGeom prst="rect">
            <a:avLst/>
          </a:prstGeom>
        </p:spPr>
      </p:pic>
    </p:spTree>
    <p:extLst>
      <p:ext uri="{BB962C8B-B14F-4D97-AF65-F5344CB8AC3E}">
        <p14:creationId xmlns:p14="http://schemas.microsoft.com/office/powerpoint/2010/main" val="2931554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56925" y="-136525"/>
            <a:ext cx="9144000" cy="6858000"/>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linkClick r:id="rId3"/>
            </a:endParaRPr>
          </a:p>
          <a:p>
            <a:pPr algn="ctr"/>
            <a:endParaRPr lang="en-US" dirty="0">
              <a:hlinkClick r:id="rId3"/>
            </a:endParaRPr>
          </a:p>
          <a:p>
            <a:pPr algn="ctr"/>
            <a:endParaRPr lang="en-US" dirty="0">
              <a:hlinkClick r:id="rId3"/>
            </a:endParaRPr>
          </a:p>
          <a:p>
            <a:pPr algn="ctr"/>
            <a:endParaRPr lang="en-US" dirty="0">
              <a:hlinkClick r:id="rId3"/>
            </a:endParaRPr>
          </a:p>
        </p:txBody>
      </p:sp>
      <p:sp>
        <p:nvSpPr>
          <p:cNvPr id="5" name="Slide Number Placeholder 4"/>
          <p:cNvSpPr>
            <a:spLocks noGrp="1"/>
          </p:cNvSpPr>
          <p:nvPr>
            <p:ph type="sldNum" sz="quarter" idx="12"/>
          </p:nvPr>
        </p:nvSpPr>
        <p:spPr/>
        <p:txBody>
          <a:bodyPr/>
          <a:lstStyle/>
          <a:p>
            <a:fld id="{D3DF94A1-A7A6-A94A-AF2F-8EE78ED1ED12}" type="slidenum">
              <a:rPr lang="en-US" smtClean="0"/>
              <a:t>14</a:t>
            </a:fld>
            <a:endParaRPr lang="en-US"/>
          </a:p>
        </p:txBody>
      </p:sp>
      <p:sp>
        <p:nvSpPr>
          <p:cNvPr id="6" name="TextBox 5"/>
          <p:cNvSpPr txBox="1"/>
          <p:nvPr/>
        </p:nvSpPr>
        <p:spPr>
          <a:xfrm>
            <a:off x="362874" y="362901"/>
            <a:ext cx="8438226" cy="369332"/>
          </a:xfrm>
          <a:prstGeom prst="rect">
            <a:avLst/>
          </a:prstGeom>
          <a:noFill/>
        </p:spPr>
        <p:txBody>
          <a:bodyPr wrap="square" rtlCol="0">
            <a:spAutoFit/>
          </a:bodyPr>
          <a:lstStyle/>
          <a:p>
            <a:pPr algn="ctr"/>
            <a:r>
              <a:rPr lang="en-US" b="1" dirty="0">
                <a:solidFill>
                  <a:srgbClr val="FFFFFF"/>
                </a:solidFill>
                <a:latin typeface="Andes ExtraLight"/>
                <a:cs typeface="Andes ExtraLight"/>
              </a:rPr>
              <a:t>Hill Holt Wood – Training Day – 22</a:t>
            </a:r>
            <a:r>
              <a:rPr lang="en-US" b="1" baseline="30000" dirty="0">
                <a:solidFill>
                  <a:srgbClr val="FFFFFF"/>
                </a:solidFill>
                <a:latin typeface="Andes ExtraLight"/>
                <a:cs typeface="Andes ExtraLight"/>
              </a:rPr>
              <a:t>nd</a:t>
            </a:r>
            <a:r>
              <a:rPr lang="en-US" b="1" dirty="0">
                <a:solidFill>
                  <a:srgbClr val="FFFFFF"/>
                </a:solidFill>
                <a:latin typeface="Andes ExtraLight"/>
                <a:cs typeface="Andes ExtraLight"/>
              </a:rPr>
              <a:t> March 2017</a:t>
            </a:r>
            <a:endParaRPr lang="en-US" dirty="0">
              <a:solidFill>
                <a:srgbClr val="FFFFFF"/>
              </a:solidFill>
              <a:latin typeface="Andes ExtraLight"/>
              <a:cs typeface="Andes ExtraLight"/>
            </a:endParaRPr>
          </a:p>
        </p:txBody>
      </p:sp>
      <p:sp>
        <p:nvSpPr>
          <p:cNvPr id="7" name="Rectangle 6"/>
          <p:cNvSpPr/>
          <p:nvPr/>
        </p:nvSpPr>
        <p:spPr>
          <a:xfrm>
            <a:off x="410037" y="946666"/>
            <a:ext cx="8343900" cy="1261884"/>
          </a:xfrm>
          <a:prstGeom prst="rect">
            <a:avLst/>
          </a:prstGeom>
        </p:spPr>
        <p:txBody>
          <a:bodyPr wrap="square">
            <a:spAutoFit/>
          </a:bodyPr>
          <a:lstStyle/>
          <a:p>
            <a:pPr algn="ctr"/>
            <a:r>
              <a:rPr lang="en-US" sz="4400" dirty="0">
                <a:solidFill>
                  <a:schemeClr val="bg1"/>
                </a:solidFill>
                <a:latin typeface="Andes SemiBold"/>
                <a:cs typeface="Andes SemiBold"/>
              </a:rPr>
              <a:t>Paid Events?</a:t>
            </a:r>
          </a:p>
          <a:p>
            <a:pPr algn="ctr"/>
            <a:r>
              <a:rPr lang="en-US" sz="3200" dirty="0">
                <a:solidFill>
                  <a:schemeClr val="bg1"/>
                </a:solidFill>
                <a:latin typeface="Andes SemiBold"/>
                <a:cs typeface="Andes SemiBold"/>
              </a:rPr>
              <a:t>What will people pay for?</a:t>
            </a:r>
            <a:endParaRPr lang="en-US" sz="2800" dirty="0">
              <a:solidFill>
                <a:schemeClr val="bg1"/>
              </a:solidFill>
              <a:latin typeface="Andes SemiBold"/>
              <a:cs typeface="Andes SemiBold"/>
            </a:endParaRPr>
          </a:p>
        </p:txBody>
      </p:sp>
      <p:cxnSp>
        <p:nvCxnSpPr>
          <p:cNvPr id="8" name="Straight Connector 7"/>
          <p:cNvCxnSpPr/>
          <p:nvPr/>
        </p:nvCxnSpPr>
        <p:spPr>
          <a:xfrm flipH="1">
            <a:off x="4267400" y="3019425"/>
            <a:ext cx="16494" cy="2077681"/>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WTLogoCMYK 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7400" y="5322953"/>
            <a:ext cx="1800000" cy="1131596"/>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68731">
            <a:off x="677226" y="2457450"/>
            <a:ext cx="2923224" cy="141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64684">
            <a:off x="418822" y="3656736"/>
            <a:ext cx="3769937" cy="1015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20839">
            <a:off x="6632659" y="2366656"/>
            <a:ext cx="2164732" cy="233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311881">
            <a:off x="4644358" y="2662633"/>
            <a:ext cx="2574215" cy="1415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1987" y="4058265"/>
            <a:ext cx="3542572" cy="135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65373">
            <a:off x="1543739" y="4058265"/>
            <a:ext cx="2723661" cy="213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0237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9987" y="0"/>
            <a:ext cx="9144000" cy="6858000"/>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 name="Slide Number Placeholder 4"/>
          <p:cNvSpPr>
            <a:spLocks noGrp="1"/>
          </p:cNvSpPr>
          <p:nvPr>
            <p:ph type="sldNum" sz="quarter" idx="12"/>
          </p:nvPr>
        </p:nvSpPr>
        <p:spPr/>
        <p:txBody>
          <a:bodyPr/>
          <a:lstStyle/>
          <a:p>
            <a:fld id="{D3DF94A1-A7A6-A94A-AF2F-8EE78ED1ED12}" type="slidenum">
              <a:rPr lang="en-US" smtClean="0"/>
              <a:t>15</a:t>
            </a:fld>
            <a:endParaRPr lang="en-US"/>
          </a:p>
        </p:txBody>
      </p:sp>
      <p:sp>
        <p:nvSpPr>
          <p:cNvPr id="6" name="TextBox 5"/>
          <p:cNvSpPr txBox="1"/>
          <p:nvPr/>
        </p:nvSpPr>
        <p:spPr>
          <a:xfrm>
            <a:off x="362874" y="362901"/>
            <a:ext cx="8438226" cy="646331"/>
          </a:xfrm>
          <a:prstGeom prst="rect">
            <a:avLst/>
          </a:prstGeom>
          <a:noFill/>
        </p:spPr>
        <p:txBody>
          <a:bodyPr wrap="square" rtlCol="0">
            <a:spAutoFit/>
          </a:bodyPr>
          <a:lstStyle/>
          <a:p>
            <a:pPr algn="ctr"/>
            <a:r>
              <a:rPr lang="en-US" b="1" dirty="0">
                <a:solidFill>
                  <a:srgbClr val="FFFFFF"/>
                </a:solidFill>
                <a:latin typeface="Andes ExtraLight"/>
                <a:cs typeface="Andes ExtraLight"/>
              </a:rPr>
              <a:t>Hill Holt Wood – Training Day – 22</a:t>
            </a:r>
            <a:r>
              <a:rPr lang="en-US" b="1" baseline="30000" dirty="0">
                <a:solidFill>
                  <a:srgbClr val="FFFFFF"/>
                </a:solidFill>
                <a:latin typeface="Andes ExtraLight"/>
                <a:cs typeface="Andes ExtraLight"/>
              </a:rPr>
              <a:t>nd</a:t>
            </a:r>
            <a:r>
              <a:rPr lang="en-US" b="1" dirty="0">
                <a:solidFill>
                  <a:srgbClr val="FFFFFF"/>
                </a:solidFill>
                <a:latin typeface="Andes ExtraLight"/>
                <a:cs typeface="Andes ExtraLight"/>
              </a:rPr>
              <a:t> March 2017</a:t>
            </a:r>
          </a:p>
          <a:p>
            <a:endParaRPr lang="en-US" dirty="0">
              <a:solidFill>
                <a:srgbClr val="FFFFFF"/>
              </a:solidFill>
              <a:latin typeface="Andes ExtraLight"/>
              <a:cs typeface="Andes ExtraLight"/>
            </a:endParaRPr>
          </a:p>
        </p:txBody>
      </p:sp>
      <p:sp>
        <p:nvSpPr>
          <p:cNvPr id="7" name="Rectangle 6"/>
          <p:cNvSpPr/>
          <p:nvPr/>
        </p:nvSpPr>
        <p:spPr>
          <a:xfrm>
            <a:off x="457200" y="1295400"/>
            <a:ext cx="8343900" cy="769441"/>
          </a:xfrm>
          <a:prstGeom prst="rect">
            <a:avLst/>
          </a:prstGeom>
        </p:spPr>
        <p:txBody>
          <a:bodyPr wrap="square">
            <a:spAutoFit/>
          </a:bodyPr>
          <a:lstStyle/>
          <a:p>
            <a:pPr algn="ctr"/>
            <a:r>
              <a:rPr lang="en-US" sz="4400" dirty="0">
                <a:solidFill>
                  <a:schemeClr val="bg1"/>
                </a:solidFill>
                <a:latin typeface="Andes SemiBold"/>
                <a:cs typeface="Andes SemiBold"/>
              </a:rPr>
              <a:t>Best Practice</a:t>
            </a:r>
          </a:p>
        </p:txBody>
      </p:sp>
      <p:cxnSp>
        <p:nvCxnSpPr>
          <p:cNvPr id="8" name="Straight Connector 7"/>
          <p:cNvCxnSpPr/>
          <p:nvPr/>
        </p:nvCxnSpPr>
        <p:spPr>
          <a:xfrm flipH="1">
            <a:off x="4267400" y="3019425"/>
            <a:ext cx="16494" cy="2077681"/>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WTLogoCMYK 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400" y="5322953"/>
            <a:ext cx="1800000" cy="1131596"/>
          </a:xfrm>
          <a:prstGeom prst="rect">
            <a:avLst/>
          </a:prstGeom>
        </p:spPr>
      </p:pic>
    </p:spTree>
    <p:extLst>
      <p:ext uri="{BB962C8B-B14F-4D97-AF65-F5344CB8AC3E}">
        <p14:creationId xmlns:p14="http://schemas.microsoft.com/office/powerpoint/2010/main" val="48340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448" y="0"/>
            <a:ext cx="9292448" cy="68580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4267400" y="2771242"/>
            <a:ext cx="16494" cy="2325864"/>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8" name="Picture 7" descr="WTLogoCMYK 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400" y="5322953"/>
            <a:ext cx="1800000" cy="1131596"/>
          </a:xfrm>
          <a:prstGeom prst="rect">
            <a:avLst/>
          </a:prstGeom>
        </p:spPr>
      </p:pic>
      <p:sp>
        <p:nvSpPr>
          <p:cNvPr id="10" name="TextBox 9"/>
          <p:cNvSpPr txBox="1"/>
          <p:nvPr/>
        </p:nvSpPr>
        <p:spPr>
          <a:xfrm>
            <a:off x="362874" y="362901"/>
            <a:ext cx="8523951" cy="369332"/>
          </a:xfrm>
          <a:prstGeom prst="rect">
            <a:avLst/>
          </a:prstGeom>
          <a:noFill/>
        </p:spPr>
        <p:txBody>
          <a:bodyPr wrap="square" rtlCol="0">
            <a:spAutoFit/>
          </a:bodyPr>
          <a:lstStyle/>
          <a:p>
            <a:pPr algn="ctr"/>
            <a:r>
              <a:rPr lang="en-US" b="1" dirty="0">
                <a:solidFill>
                  <a:srgbClr val="FFFFFF"/>
                </a:solidFill>
                <a:latin typeface="Andes ExtraLight"/>
                <a:cs typeface="Andes ExtraLight"/>
              </a:rPr>
              <a:t>Hill Holt Wood Training Day – 22</a:t>
            </a:r>
            <a:r>
              <a:rPr lang="en-US" b="1" baseline="30000" dirty="0">
                <a:solidFill>
                  <a:srgbClr val="FFFFFF"/>
                </a:solidFill>
                <a:latin typeface="Andes ExtraLight"/>
                <a:cs typeface="Andes ExtraLight"/>
              </a:rPr>
              <a:t>nd</a:t>
            </a:r>
            <a:r>
              <a:rPr lang="en-US" b="1" dirty="0">
                <a:solidFill>
                  <a:srgbClr val="FFFFFF"/>
                </a:solidFill>
                <a:latin typeface="Andes ExtraLight"/>
                <a:cs typeface="Andes ExtraLight"/>
              </a:rPr>
              <a:t> March 2017</a:t>
            </a:r>
          </a:p>
        </p:txBody>
      </p:sp>
      <p:sp>
        <p:nvSpPr>
          <p:cNvPr id="5" name="TextBox 4"/>
          <p:cNvSpPr txBox="1"/>
          <p:nvPr/>
        </p:nvSpPr>
        <p:spPr>
          <a:xfrm>
            <a:off x="1545849" y="1187658"/>
            <a:ext cx="5443102" cy="3108543"/>
          </a:xfrm>
          <a:prstGeom prst="rect">
            <a:avLst/>
          </a:prstGeom>
          <a:solidFill>
            <a:srgbClr val="800000"/>
          </a:solidFill>
        </p:spPr>
        <p:txBody>
          <a:bodyPr wrap="square" rtlCol="0">
            <a:spAutoFit/>
          </a:bodyPr>
          <a:lstStyle/>
          <a:p>
            <a:pPr algn="ctr"/>
            <a:r>
              <a:rPr lang="en-US" sz="4000" dirty="0">
                <a:solidFill>
                  <a:schemeClr val="bg1"/>
                </a:solidFill>
                <a:latin typeface="Andes SemiBold"/>
                <a:cs typeface="Andes SemiBold"/>
              </a:rPr>
              <a:t>Thank you for listening </a:t>
            </a:r>
          </a:p>
          <a:p>
            <a:pPr algn="ctr"/>
            <a:r>
              <a:rPr lang="en-US" sz="4000" dirty="0">
                <a:solidFill>
                  <a:schemeClr val="bg1"/>
                </a:solidFill>
                <a:latin typeface="Andes Medium"/>
                <a:cs typeface="Andes Medium"/>
              </a:rPr>
              <a:t>Not heard enough? </a:t>
            </a:r>
          </a:p>
          <a:p>
            <a:pPr algn="ctr"/>
            <a:r>
              <a:rPr lang="en-US" sz="4000" dirty="0">
                <a:solidFill>
                  <a:schemeClr val="bg1"/>
                </a:solidFill>
                <a:latin typeface="Andes Medium"/>
                <a:cs typeface="Andes Medium"/>
              </a:rPr>
              <a:t>Then why not ask me a question?</a:t>
            </a:r>
          </a:p>
          <a:p>
            <a:pPr algn="ctr"/>
            <a:endParaRPr lang="en-US" dirty="0">
              <a:solidFill>
                <a:schemeClr val="bg1"/>
              </a:solidFill>
              <a:latin typeface="Andes Medium"/>
              <a:cs typeface="Andes Medium"/>
            </a:endParaRPr>
          </a:p>
          <a:p>
            <a:pPr algn="ctr"/>
            <a:r>
              <a:rPr lang="en-US" dirty="0">
                <a:solidFill>
                  <a:schemeClr val="bg1"/>
                </a:solidFill>
                <a:latin typeface="Andes Medium"/>
                <a:cs typeface="Andes Medium"/>
              </a:rPr>
              <a:t>Name Christina Joachim, Tel 07909893545 </a:t>
            </a:r>
            <a:endParaRPr lang="en-US" sz="2800" dirty="0">
              <a:solidFill>
                <a:schemeClr val="bg1"/>
              </a:solidFill>
              <a:latin typeface="Andes SemiBold"/>
              <a:cs typeface="Andes SemiBold"/>
            </a:endParaRPr>
          </a:p>
        </p:txBody>
      </p:sp>
      <p:sp>
        <p:nvSpPr>
          <p:cNvPr id="2" name="Slide Number Placeholder 1"/>
          <p:cNvSpPr>
            <a:spLocks noGrp="1"/>
          </p:cNvSpPr>
          <p:nvPr>
            <p:ph type="sldNum" sz="quarter" idx="12"/>
          </p:nvPr>
        </p:nvSpPr>
        <p:spPr/>
        <p:txBody>
          <a:bodyPr/>
          <a:lstStyle/>
          <a:p>
            <a:fld id="{D3DF94A1-A7A6-A94A-AF2F-8EE78ED1ED12}" type="slidenum">
              <a:rPr lang="en-US" smtClean="0"/>
              <a:t>16</a:t>
            </a:fld>
            <a:endParaRPr lang="en-US"/>
          </a:p>
        </p:txBody>
      </p:sp>
    </p:spTree>
    <p:extLst>
      <p:ext uri="{BB962C8B-B14F-4D97-AF65-F5344CB8AC3E}">
        <p14:creationId xmlns:p14="http://schemas.microsoft.com/office/powerpoint/2010/main" val="107163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9987" y="-16749"/>
            <a:ext cx="9144000" cy="6858000"/>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3049" y="3367298"/>
            <a:ext cx="2596779" cy="1681649"/>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D3DF94A1-A7A6-A94A-AF2F-8EE78ED1ED12}" type="slidenum">
              <a:rPr lang="en-US" smtClean="0"/>
              <a:t>2</a:t>
            </a:fld>
            <a:endParaRPr lang="en-US"/>
          </a:p>
        </p:txBody>
      </p:sp>
      <p:sp>
        <p:nvSpPr>
          <p:cNvPr id="6" name="TextBox 5"/>
          <p:cNvSpPr txBox="1"/>
          <p:nvPr/>
        </p:nvSpPr>
        <p:spPr>
          <a:xfrm>
            <a:off x="362874" y="362901"/>
            <a:ext cx="8438226" cy="646331"/>
          </a:xfrm>
          <a:prstGeom prst="rect">
            <a:avLst/>
          </a:prstGeom>
          <a:noFill/>
        </p:spPr>
        <p:txBody>
          <a:bodyPr wrap="square" rtlCol="0">
            <a:spAutoFit/>
          </a:bodyPr>
          <a:lstStyle/>
          <a:p>
            <a:pPr algn="ctr"/>
            <a:r>
              <a:rPr lang="en-US" b="1" dirty="0">
                <a:solidFill>
                  <a:srgbClr val="FFFFFF"/>
                </a:solidFill>
                <a:latin typeface="Andes ExtraLight"/>
                <a:cs typeface="Andes ExtraLight"/>
              </a:rPr>
              <a:t>Hill Holt Wood – Training Day – 22</a:t>
            </a:r>
            <a:r>
              <a:rPr lang="en-US" b="1" baseline="30000" dirty="0">
                <a:solidFill>
                  <a:srgbClr val="FFFFFF"/>
                </a:solidFill>
                <a:latin typeface="Andes ExtraLight"/>
                <a:cs typeface="Andes ExtraLight"/>
              </a:rPr>
              <a:t>nd</a:t>
            </a:r>
            <a:r>
              <a:rPr lang="en-US" b="1" dirty="0">
                <a:solidFill>
                  <a:srgbClr val="FFFFFF"/>
                </a:solidFill>
                <a:latin typeface="Andes ExtraLight"/>
                <a:cs typeface="Andes ExtraLight"/>
              </a:rPr>
              <a:t> March 2017</a:t>
            </a:r>
          </a:p>
          <a:p>
            <a:endParaRPr lang="en-US" dirty="0">
              <a:solidFill>
                <a:srgbClr val="FFFFFF"/>
              </a:solidFill>
              <a:latin typeface="Andes ExtraLight"/>
              <a:cs typeface="Andes ExtraLight"/>
            </a:endParaRPr>
          </a:p>
        </p:txBody>
      </p:sp>
      <p:sp>
        <p:nvSpPr>
          <p:cNvPr id="7" name="Rectangle 6"/>
          <p:cNvSpPr/>
          <p:nvPr/>
        </p:nvSpPr>
        <p:spPr>
          <a:xfrm>
            <a:off x="1300624" y="1295400"/>
            <a:ext cx="6257925" cy="1200329"/>
          </a:xfrm>
          <a:prstGeom prst="rect">
            <a:avLst/>
          </a:prstGeom>
        </p:spPr>
        <p:txBody>
          <a:bodyPr wrap="square">
            <a:spAutoFit/>
          </a:bodyPr>
          <a:lstStyle/>
          <a:p>
            <a:pPr algn="ctr"/>
            <a:r>
              <a:rPr lang="en-US" sz="3600" dirty="0">
                <a:solidFill>
                  <a:schemeClr val="bg1"/>
                </a:solidFill>
                <a:latin typeface="Andes SemiBold"/>
                <a:cs typeface="Andes SemiBold"/>
              </a:rPr>
              <a:t>What is an event?</a:t>
            </a:r>
          </a:p>
          <a:p>
            <a:pPr algn="ctr"/>
            <a:endParaRPr lang="en-US" sz="3600" dirty="0">
              <a:solidFill>
                <a:schemeClr val="bg1"/>
              </a:solidFill>
              <a:latin typeface="Andes SemiBold"/>
              <a:cs typeface="Andes SemiBold"/>
            </a:endParaRPr>
          </a:p>
        </p:txBody>
      </p:sp>
      <p:cxnSp>
        <p:nvCxnSpPr>
          <p:cNvPr id="8" name="Straight Connector 7"/>
          <p:cNvCxnSpPr/>
          <p:nvPr/>
        </p:nvCxnSpPr>
        <p:spPr>
          <a:xfrm flipH="1">
            <a:off x="4249828" y="2095500"/>
            <a:ext cx="8247" cy="2953447"/>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WTLogoCMYK 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7400" y="5322953"/>
            <a:ext cx="1800000" cy="1131596"/>
          </a:xfrm>
          <a:prstGeom prst="rect">
            <a:avLst/>
          </a:prstGeom>
        </p:spPr>
      </p:pic>
      <p:sp>
        <p:nvSpPr>
          <p:cNvPr id="11" name="TextBox 10"/>
          <p:cNvSpPr txBox="1"/>
          <p:nvPr/>
        </p:nvSpPr>
        <p:spPr>
          <a:xfrm>
            <a:off x="1744953" y="1934923"/>
            <a:ext cx="2504875" cy="1477328"/>
          </a:xfrm>
          <a:prstGeom prst="rect">
            <a:avLst/>
          </a:prstGeom>
          <a:noFill/>
        </p:spPr>
        <p:txBody>
          <a:bodyPr wrap="square" rtlCol="0">
            <a:spAutoFit/>
          </a:bodyPr>
          <a:lstStyle/>
          <a:p>
            <a:r>
              <a:rPr lang="en-GB" dirty="0"/>
              <a:t>“A thing that happens or takes place, especially one of importance”.</a:t>
            </a:r>
            <a:endParaRPr lang="en-US" dirty="0"/>
          </a:p>
          <a:p>
            <a:endParaRPr lang="en-GB" dirty="0"/>
          </a:p>
        </p:txBody>
      </p:sp>
      <p:sp>
        <p:nvSpPr>
          <p:cNvPr id="12" name="TextBox 11"/>
          <p:cNvSpPr txBox="1"/>
          <p:nvPr/>
        </p:nvSpPr>
        <p:spPr>
          <a:xfrm>
            <a:off x="4267400" y="3835619"/>
            <a:ext cx="3319375" cy="646331"/>
          </a:xfrm>
          <a:prstGeom prst="rect">
            <a:avLst/>
          </a:prstGeom>
          <a:noFill/>
        </p:spPr>
        <p:txBody>
          <a:bodyPr wrap="square" rtlCol="0">
            <a:spAutoFit/>
          </a:bodyPr>
          <a:lstStyle/>
          <a:p>
            <a:r>
              <a:rPr lang="en-GB" dirty="0"/>
              <a:t>“A planned public or social occasion”.</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894" y="2118864"/>
            <a:ext cx="2849856" cy="1453359"/>
          </a:xfrm>
          <a:prstGeom prst="rect">
            <a:avLst/>
          </a:prstGeom>
        </p:spPr>
      </p:pic>
      <p:sp>
        <p:nvSpPr>
          <p:cNvPr id="17" name="TextBox 16"/>
          <p:cNvSpPr txBox="1"/>
          <p:nvPr/>
        </p:nvSpPr>
        <p:spPr>
          <a:xfrm>
            <a:off x="5419725" y="4501697"/>
            <a:ext cx="3267075" cy="2185214"/>
          </a:xfrm>
          <a:prstGeom prst="rect">
            <a:avLst/>
          </a:prstGeom>
          <a:noFill/>
        </p:spPr>
        <p:txBody>
          <a:bodyPr wrap="square" rtlCol="0">
            <a:spAutoFit/>
          </a:bodyPr>
          <a:lstStyle/>
          <a:p>
            <a:endParaRPr lang="en-GB" u="sng" dirty="0"/>
          </a:p>
          <a:p>
            <a:r>
              <a:rPr lang="en-GB" u="sng" dirty="0"/>
              <a:t>Woodland Trust – Definition</a:t>
            </a:r>
            <a:br>
              <a:rPr lang="en-GB" u="sng" dirty="0"/>
            </a:br>
            <a:endParaRPr lang="en-GB" u="sng" dirty="0"/>
          </a:p>
          <a:p>
            <a:r>
              <a:rPr lang="en-GB" sz="1600" dirty="0"/>
              <a:t>“Event means private or public occasion organised by or on behalf of the Woodland Trust either on or off our estate.” </a:t>
            </a:r>
          </a:p>
          <a:p>
            <a:endParaRPr lang="en-GB" dirty="0"/>
          </a:p>
        </p:txBody>
      </p:sp>
    </p:spTree>
    <p:extLst>
      <p:ext uri="{BB962C8B-B14F-4D97-AF65-F5344CB8AC3E}">
        <p14:creationId xmlns:p14="http://schemas.microsoft.com/office/powerpoint/2010/main" val="28914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a:t>
            </a:r>
          </a:p>
        </p:txBody>
      </p:sp>
      <p:sp>
        <p:nvSpPr>
          <p:cNvPr id="3" name="Content Placeholder 2"/>
          <p:cNvSpPr>
            <a:spLocks noGrp="1"/>
          </p:cNvSpPr>
          <p:nvPr>
            <p:ph idx="1"/>
          </p:nvPr>
        </p:nvSpPr>
        <p:spPr/>
        <p:txBody>
          <a:bodyPr/>
          <a:lstStyle/>
          <a:p>
            <a:endParaRPr lang="en-GB"/>
          </a:p>
        </p:txBody>
      </p:sp>
      <p:sp>
        <p:nvSpPr>
          <p:cNvPr id="4" name="Rectangle 3"/>
          <p:cNvSpPr/>
          <p:nvPr/>
        </p:nvSpPr>
        <p:spPr>
          <a:xfrm>
            <a:off x="9987" y="0"/>
            <a:ext cx="9144000" cy="6858000"/>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D3DF94A1-A7A6-A94A-AF2F-8EE78ED1ED12}" type="slidenum">
              <a:rPr lang="en-US" smtClean="0"/>
              <a:t>3</a:t>
            </a:fld>
            <a:endParaRPr lang="en-US"/>
          </a:p>
        </p:txBody>
      </p:sp>
      <p:sp>
        <p:nvSpPr>
          <p:cNvPr id="6" name="TextBox 5"/>
          <p:cNvSpPr txBox="1"/>
          <p:nvPr/>
        </p:nvSpPr>
        <p:spPr>
          <a:xfrm>
            <a:off x="362874" y="362901"/>
            <a:ext cx="8438226" cy="646331"/>
          </a:xfrm>
          <a:prstGeom prst="rect">
            <a:avLst/>
          </a:prstGeom>
          <a:noFill/>
        </p:spPr>
        <p:txBody>
          <a:bodyPr wrap="square" rtlCol="0">
            <a:spAutoFit/>
          </a:bodyPr>
          <a:lstStyle/>
          <a:p>
            <a:pPr algn="ctr"/>
            <a:r>
              <a:rPr lang="en-US" b="1" dirty="0">
                <a:solidFill>
                  <a:srgbClr val="FFFFFF"/>
                </a:solidFill>
                <a:latin typeface="Andes ExtraLight"/>
                <a:cs typeface="Andes ExtraLight"/>
              </a:rPr>
              <a:t>Hill Holt Wood – Training Day – 22</a:t>
            </a:r>
            <a:r>
              <a:rPr lang="en-US" b="1" baseline="30000" dirty="0">
                <a:solidFill>
                  <a:srgbClr val="FFFFFF"/>
                </a:solidFill>
                <a:latin typeface="Andes ExtraLight"/>
                <a:cs typeface="Andes ExtraLight"/>
              </a:rPr>
              <a:t>nd</a:t>
            </a:r>
            <a:r>
              <a:rPr lang="en-US" b="1" dirty="0">
                <a:solidFill>
                  <a:srgbClr val="FFFFFF"/>
                </a:solidFill>
                <a:latin typeface="Andes ExtraLight"/>
                <a:cs typeface="Andes ExtraLight"/>
              </a:rPr>
              <a:t> March 2017</a:t>
            </a:r>
          </a:p>
          <a:p>
            <a:endParaRPr lang="en-US" dirty="0">
              <a:solidFill>
                <a:srgbClr val="FFFFFF"/>
              </a:solidFill>
              <a:latin typeface="Andes ExtraLight"/>
              <a:cs typeface="Andes ExtraLight"/>
            </a:endParaRPr>
          </a:p>
        </p:txBody>
      </p:sp>
      <p:sp>
        <p:nvSpPr>
          <p:cNvPr id="7" name="Rectangle 6"/>
          <p:cNvSpPr/>
          <p:nvPr/>
        </p:nvSpPr>
        <p:spPr>
          <a:xfrm>
            <a:off x="1300624" y="1295400"/>
            <a:ext cx="6257925" cy="2369880"/>
          </a:xfrm>
          <a:prstGeom prst="rect">
            <a:avLst/>
          </a:prstGeom>
        </p:spPr>
        <p:txBody>
          <a:bodyPr wrap="square">
            <a:spAutoFit/>
          </a:bodyPr>
          <a:lstStyle/>
          <a:p>
            <a:pPr algn="ctr"/>
            <a:r>
              <a:rPr lang="en-US" sz="3600" dirty="0">
                <a:solidFill>
                  <a:schemeClr val="bg1"/>
                </a:solidFill>
                <a:latin typeface="Andes SemiBold"/>
                <a:cs typeface="Andes SemiBold"/>
              </a:rPr>
              <a:t>If Carlsberg did events it would be……….!!!!</a:t>
            </a:r>
            <a:br>
              <a:rPr lang="en-US" sz="3600" dirty="0">
                <a:solidFill>
                  <a:schemeClr val="bg1"/>
                </a:solidFill>
                <a:latin typeface="Andes SemiBold"/>
                <a:cs typeface="Andes SemiBold"/>
              </a:rPr>
            </a:br>
            <a:endParaRPr lang="en-US" sz="3600" dirty="0">
              <a:solidFill>
                <a:schemeClr val="bg1"/>
              </a:solidFill>
              <a:latin typeface="Andes SemiBold"/>
              <a:cs typeface="Andes SemiBold"/>
            </a:endParaRPr>
          </a:p>
          <a:p>
            <a:pPr algn="ctr"/>
            <a:r>
              <a:rPr lang="en-US" sz="2000" dirty="0">
                <a:solidFill>
                  <a:schemeClr val="bg1"/>
                </a:solidFill>
                <a:latin typeface="Andes SemiBold"/>
                <a:cs typeface="Andes SemiBold"/>
              </a:rPr>
              <a:t>Share the best event you have ever been to and the top 3 reasons why it was so good?</a:t>
            </a:r>
          </a:p>
        </p:txBody>
      </p:sp>
      <p:cxnSp>
        <p:nvCxnSpPr>
          <p:cNvPr id="8" name="Straight Connector 7"/>
          <p:cNvCxnSpPr/>
          <p:nvPr/>
        </p:nvCxnSpPr>
        <p:spPr>
          <a:xfrm>
            <a:off x="4267400" y="3771900"/>
            <a:ext cx="0" cy="1325206"/>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WTLogoCMYK 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400" y="5322953"/>
            <a:ext cx="1800000" cy="1131596"/>
          </a:xfrm>
          <a:prstGeom prst="rect">
            <a:avLst/>
          </a:prstGeom>
        </p:spPr>
      </p:pic>
    </p:spTree>
    <p:extLst>
      <p:ext uri="{BB962C8B-B14F-4D97-AF65-F5344CB8AC3E}">
        <p14:creationId xmlns:p14="http://schemas.microsoft.com/office/powerpoint/2010/main" val="3933222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2817" y="197946"/>
            <a:ext cx="7201458" cy="923330"/>
          </a:xfrm>
          <a:prstGeom prst="rect">
            <a:avLst/>
          </a:prstGeom>
          <a:noFill/>
        </p:spPr>
        <p:txBody>
          <a:bodyPr wrap="square" rtlCol="0">
            <a:spAutoFit/>
          </a:bodyPr>
          <a:lstStyle/>
          <a:p>
            <a:r>
              <a:rPr lang="en-US" dirty="0">
                <a:solidFill>
                  <a:srgbClr val="003F34"/>
                </a:solidFill>
                <a:latin typeface="Andes ExtraLight"/>
                <a:cs typeface="Andes ExtraLight"/>
              </a:rPr>
              <a:t>Use images as full page – use minimal text over images in area with good contrast. Use Andes font with supporting line. The line must carry on down the bottom of the page   </a:t>
            </a:r>
          </a:p>
        </p:txBody>
      </p:sp>
      <p:cxnSp>
        <p:nvCxnSpPr>
          <p:cNvPr id="8" name="Straight Connector 7"/>
          <p:cNvCxnSpPr/>
          <p:nvPr/>
        </p:nvCxnSpPr>
        <p:spPr>
          <a:xfrm flipH="1">
            <a:off x="6952326" y="4849673"/>
            <a:ext cx="8247" cy="2008327"/>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014253" y="3299098"/>
            <a:ext cx="3843159" cy="1508105"/>
          </a:xfrm>
          <a:prstGeom prst="rect">
            <a:avLst/>
          </a:prstGeom>
          <a:noFill/>
        </p:spPr>
        <p:txBody>
          <a:bodyPr wrap="square" rtlCol="0">
            <a:spAutoFit/>
          </a:bodyPr>
          <a:lstStyle/>
          <a:p>
            <a:pPr algn="ctr"/>
            <a:r>
              <a:rPr lang="en-US" sz="2800" dirty="0">
                <a:solidFill>
                  <a:schemeClr val="bg1"/>
                </a:solidFill>
                <a:latin typeface="Andes SemiBold"/>
                <a:cs typeface="Andes SemiBold"/>
              </a:rPr>
              <a:t>Headlines in </a:t>
            </a:r>
          </a:p>
          <a:p>
            <a:pPr algn="ctr"/>
            <a:r>
              <a:rPr lang="en-US" sz="2800" dirty="0">
                <a:solidFill>
                  <a:schemeClr val="bg1"/>
                </a:solidFill>
                <a:latin typeface="Andes SemiBold"/>
                <a:cs typeface="Andes SemiBold"/>
              </a:rPr>
              <a:t>larger point size </a:t>
            </a:r>
          </a:p>
          <a:p>
            <a:pPr algn="ctr"/>
            <a:r>
              <a:rPr lang="en-US" dirty="0">
                <a:solidFill>
                  <a:schemeClr val="bg1"/>
                </a:solidFill>
                <a:latin typeface="Andes Medium"/>
                <a:cs typeface="Andes Medium"/>
              </a:rPr>
              <a:t>Use smaller Andes font for</a:t>
            </a:r>
          </a:p>
          <a:p>
            <a:pPr algn="ctr"/>
            <a:r>
              <a:rPr lang="en-US" dirty="0">
                <a:solidFill>
                  <a:schemeClr val="bg1"/>
                </a:solidFill>
                <a:latin typeface="Andes Medium"/>
                <a:cs typeface="Andes Medium"/>
              </a:rPr>
              <a:t> the body copy</a:t>
            </a:r>
            <a:endParaRPr lang="en-US" sz="2800" dirty="0">
              <a:solidFill>
                <a:schemeClr val="bg1"/>
              </a:solidFill>
              <a:latin typeface="Andes SemiBold"/>
              <a:cs typeface="Andes SemiBold"/>
            </a:endParaRPr>
          </a:p>
        </p:txBody>
      </p:sp>
      <p:sp>
        <p:nvSpPr>
          <p:cNvPr id="2" name="Slide Number Placeholder 1"/>
          <p:cNvSpPr>
            <a:spLocks noGrp="1"/>
          </p:cNvSpPr>
          <p:nvPr>
            <p:ph type="sldNum" sz="quarter" idx="12"/>
          </p:nvPr>
        </p:nvSpPr>
        <p:spPr/>
        <p:txBody>
          <a:bodyPr/>
          <a:lstStyle/>
          <a:p>
            <a:fld id="{D3DF94A1-A7A6-A94A-AF2F-8EE78ED1ED12}" type="slidenum">
              <a:rPr lang="en-US" smtClean="0"/>
              <a:t>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581025" y="495300"/>
            <a:ext cx="7905750" cy="2862322"/>
          </a:xfrm>
          <a:prstGeom prst="rect">
            <a:avLst/>
          </a:prstGeom>
          <a:noFill/>
        </p:spPr>
        <p:txBody>
          <a:bodyPr wrap="square" rtlCol="0">
            <a:spAutoFit/>
          </a:bodyPr>
          <a:lstStyle/>
          <a:p>
            <a:endParaRPr lang="en-GB" sz="3600" b="1" dirty="0">
              <a:solidFill>
                <a:schemeClr val="bg1"/>
              </a:solidFill>
            </a:endParaRPr>
          </a:p>
          <a:p>
            <a:endParaRPr lang="en-GB" sz="3600" b="1" dirty="0">
              <a:solidFill>
                <a:schemeClr val="bg1"/>
              </a:solidFill>
            </a:endParaRPr>
          </a:p>
          <a:p>
            <a:r>
              <a:rPr lang="en-GB" sz="3600" b="1" dirty="0">
                <a:solidFill>
                  <a:schemeClr val="bg1"/>
                </a:solidFill>
              </a:rPr>
              <a:t>So why do any events in a woodland especially if it is already open to the public to walk in and enjoy?</a:t>
            </a:r>
          </a:p>
        </p:txBody>
      </p:sp>
      <p:pic>
        <p:nvPicPr>
          <p:cNvPr id="10" name="Picture 9" descr="WTLogoCMYK 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3725" y="5472404"/>
            <a:ext cx="1800000" cy="113159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5295900"/>
            <a:ext cx="2590799" cy="15621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695825"/>
            <a:ext cx="1567369" cy="2162174"/>
          </a:xfrm>
          <a:prstGeom prst="rect">
            <a:avLst/>
          </a:prstGeom>
        </p:spPr>
      </p:pic>
    </p:spTree>
    <p:extLst>
      <p:ext uri="{BB962C8B-B14F-4D97-AF65-F5344CB8AC3E}">
        <p14:creationId xmlns:p14="http://schemas.microsoft.com/office/powerpoint/2010/main" val="19628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0" y="0"/>
            <a:ext cx="9144000" cy="6858000"/>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3DF94A1-A7A6-A94A-AF2F-8EE78ED1ED12}" type="slidenum">
              <a:rPr lang="en-US" smtClean="0"/>
              <a:t>5</a:t>
            </a:fld>
            <a:endParaRPr lang="en-US" dirty="0"/>
          </a:p>
        </p:txBody>
      </p:sp>
      <p:sp>
        <p:nvSpPr>
          <p:cNvPr id="6" name="TextBox 5"/>
          <p:cNvSpPr txBox="1"/>
          <p:nvPr/>
        </p:nvSpPr>
        <p:spPr>
          <a:xfrm>
            <a:off x="362874" y="362901"/>
            <a:ext cx="8438226" cy="646331"/>
          </a:xfrm>
          <a:prstGeom prst="rect">
            <a:avLst/>
          </a:prstGeom>
          <a:noFill/>
        </p:spPr>
        <p:txBody>
          <a:bodyPr wrap="square" rtlCol="0">
            <a:spAutoFit/>
          </a:bodyPr>
          <a:lstStyle/>
          <a:p>
            <a:pPr algn="ctr"/>
            <a:r>
              <a:rPr lang="en-US" b="1" dirty="0">
                <a:solidFill>
                  <a:srgbClr val="FFFFFF"/>
                </a:solidFill>
                <a:latin typeface="Andes ExtraLight"/>
                <a:cs typeface="Andes ExtraLight"/>
              </a:rPr>
              <a:t>Hill Holt Wood – Training Day – 22</a:t>
            </a:r>
            <a:r>
              <a:rPr lang="en-US" b="1" baseline="30000" dirty="0">
                <a:solidFill>
                  <a:srgbClr val="FFFFFF"/>
                </a:solidFill>
                <a:latin typeface="Andes ExtraLight"/>
                <a:cs typeface="Andes ExtraLight"/>
              </a:rPr>
              <a:t>nd</a:t>
            </a:r>
            <a:r>
              <a:rPr lang="en-US" b="1" dirty="0">
                <a:solidFill>
                  <a:srgbClr val="FFFFFF"/>
                </a:solidFill>
                <a:latin typeface="Andes ExtraLight"/>
                <a:cs typeface="Andes ExtraLight"/>
              </a:rPr>
              <a:t> March 2017</a:t>
            </a:r>
          </a:p>
          <a:p>
            <a:endParaRPr lang="en-US" dirty="0">
              <a:solidFill>
                <a:srgbClr val="FFFFFF"/>
              </a:solidFill>
              <a:latin typeface="Andes ExtraLight"/>
              <a:cs typeface="Andes ExtraLight"/>
            </a:endParaRPr>
          </a:p>
        </p:txBody>
      </p:sp>
      <p:sp>
        <p:nvSpPr>
          <p:cNvPr id="11" name="TextBox 10"/>
          <p:cNvSpPr txBox="1"/>
          <p:nvPr/>
        </p:nvSpPr>
        <p:spPr>
          <a:xfrm>
            <a:off x="457200" y="1009232"/>
            <a:ext cx="8143875" cy="5632311"/>
          </a:xfrm>
          <a:prstGeom prst="rect">
            <a:avLst/>
          </a:prstGeom>
          <a:noFill/>
        </p:spPr>
        <p:txBody>
          <a:bodyPr wrap="square" rtlCol="0">
            <a:spAutoFit/>
          </a:bodyPr>
          <a:lstStyle/>
          <a:p>
            <a:r>
              <a:rPr lang="en-GB" sz="2000" dirty="0"/>
              <a:t>…….because they can help?</a:t>
            </a:r>
          </a:p>
          <a:p>
            <a:endParaRPr lang="en-GB" sz="2000" dirty="0"/>
          </a:p>
          <a:p>
            <a:pPr marL="285750" indent="-285750">
              <a:buFont typeface="Wingdings" panose="05000000000000000000" pitchFamily="2" charset="2"/>
              <a:buChar char="ü"/>
            </a:pPr>
            <a:r>
              <a:rPr lang="en-GB" sz="2000" dirty="0"/>
              <a:t>You can engage with a specific audience about a management issue, litter, dog mess.</a:t>
            </a:r>
          </a:p>
          <a:p>
            <a:pPr marL="285750" indent="-285750">
              <a:buFont typeface="Wingdings" panose="05000000000000000000" pitchFamily="2" charset="2"/>
              <a:buChar char="ü"/>
            </a:pPr>
            <a:r>
              <a:rPr lang="en-GB" sz="2000" dirty="0"/>
              <a:t>You can give children a safe place to learn and how to calculate risk through areas allowing natural play, our environmental supporters of the future.</a:t>
            </a:r>
          </a:p>
          <a:p>
            <a:pPr marL="285750" indent="-285750">
              <a:buFont typeface="Wingdings" panose="05000000000000000000" pitchFamily="2" charset="2"/>
              <a:buChar char="ü"/>
            </a:pPr>
            <a:r>
              <a:rPr lang="en-GB" sz="2000" dirty="0"/>
              <a:t>You can engage with groups of people who can support with management activities, volunteer work parties, youth offenders, excluded pupils.</a:t>
            </a:r>
          </a:p>
          <a:p>
            <a:pPr marL="285750" indent="-285750">
              <a:buFont typeface="Wingdings" panose="05000000000000000000" pitchFamily="2" charset="2"/>
              <a:buChar char="ü"/>
            </a:pPr>
            <a:r>
              <a:rPr lang="en-GB" sz="2000" dirty="0"/>
              <a:t>You can provide activities so local people feel they are a part of the wood and take pride in its use. Self policing, local champions.</a:t>
            </a:r>
          </a:p>
          <a:p>
            <a:pPr marL="285750" indent="-285750">
              <a:buFont typeface="Wingdings" panose="05000000000000000000" pitchFamily="2" charset="2"/>
              <a:buChar char="ü"/>
            </a:pPr>
            <a:r>
              <a:rPr lang="en-GB" sz="2000" dirty="0"/>
              <a:t>You can use event to highlight events in nature which will engage with people, signs of spring, bluebells, autumn colours.</a:t>
            </a:r>
          </a:p>
          <a:p>
            <a:pPr marL="285750" indent="-285750">
              <a:buFont typeface="Wingdings" panose="05000000000000000000" pitchFamily="2" charset="2"/>
              <a:buChar char="ü"/>
            </a:pPr>
            <a:r>
              <a:rPr lang="en-GB" sz="2000" dirty="0"/>
              <a:t>You can tell people about the wildlife in the woods and how people need to respect their habitats. Dogs on leads, worrying grazing animals.</a:t>
            </a:r>
          </a:p>
          <a:p>
            <a:pPr marL="285750" indent="-285750">
              <a:buFont typeface="Wingdings" panose="05000000000000000000" pitchFamily="2" charset="2"/>
              <a:buChar char="ü"/>
            </a:pPr>
            <a:r>
              <a:rPr lang="en-GB" sz="2000" dirty="0"/>
              <a:t>You can use them to raise money to support the work in the woods.</a:t>
            </a:r>
          </a:p>
        </p:txBody>
      </p:sp>
      <p:pic>
        <p:nvPicPr>
          <p:cNvPr id="13" name="Picture 12" descr="WTLogoCMYK 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200" y="274638"/>
            <a:ext cx="1800000" cy="1131596"/>
          </a:xfrm>
          <a:prstGeom prst="rect">
            <a:avLst/>
          </a:prstGeom>
        </p:spPr>
      </p:pic>
    </p:spTree>
    <p:extLst>
      <p:ext uri="{BB962C8B-B14F-4D97-AF65-F5344CB8AC3E}">
        <p14:creationId xmlns:p14="http://schemas.microsoft.com/office/powerpoint/2010/main" val="3020394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9987" y="0"/>
            <a:ext cx="9144000" cy="6858000"/>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 name="Slide Number Placeholder 4"/>
          <p:cNvSpPr>
            <a:spLocks noGrp="1"/>
          </p:cNvSpPr>
          <p:nvPr>
            <p:ph type="sldNum" sz="quarter" idx="12"/>
          </p:nvPr>
        </p:nvSpPr>
        <p:spPr/>
        <p:txBody>
          <a:bodyPr/>
          <a:lstStyle/>
          <a:p>
            <a:fld id="{D3DF94A1-A7A6-A94A-AF2F-8EE78ED1ED12}" type="slidenum">
              <a:rPr lang="en-US" smtClean="0"/>
              <a:t>6</a:t>
            </a:fld>
            <a:endParaRPr lang="en-US"/>
          </a:p>
        </p:txBody>
      </p:sp>
      <p:sp>
        <p:nvSpPr>
          <p:cNvPr id="6" name="TextBox 5"/>
          <p:cNvSpPr txBox="1"/>
          <p:nvPr/>
        </p:nvSpPr>
        <p:spPr>
          <a:xfrm>
            <a:off x="362874" y="362901"/>
            <a:ext cx="8438226" cy="646331"/>
          </a:xfrm>
          <a:prstGeom prst="rect">
            <a:avLst/>
          </a:prstGeom>
          <a:noFill/>
        </p:spPr>
        <p:txBody>
          <a:bodyPr wrap="square" rtlCol="0">
            <a:spAutoFit/>
          </a:bodyPr>
          <a:lstStyle/>
          <a:p>
            <a:pPr algn="ctr"/>
            <a:r>
              <a:rPr lang="en-US" b="1" dirty="0">
                <a:solidFill>
                  <a:srgbClr val="FFFFFF"/>
                </a:solidFill>
                <a:latin typeface="Andes ExtraLight"/>
                <a:cs typeface="Andes ExtraLight"/>
              </a:rPr>
              <a:t>Hill Holt Wood – Training Day – 22</a:t>
            </a:r>
            <a:r>
              <a:rPr lang="en-US" b="1" baseline="30000" dirty="0">
                <a:solidFill>
                  <a:srgbClr val="FFFFFF"/>
                </a:solidFill>
                <a:latin typeface="Andes ExtraLight"/>
                <a:cs typeface="Andes ExtraLight"/>
              </a:rPr>
              <a:t>nd</a:t>
            </a:r>
            <a:r>
              <a:rPr lang="en-US" b="1" dirty="0">
                <a:solidFill>
                  <a:srgbClr val="FFFFFF"/>
                </a:solidFill>
                <a:latin typeface="Andes ExtraLight"/>
                <a:cs typeface="Andes ExtraLight"/>
              </a:rPr>
              <a:t> March 2017</a:t>
            </a:r>
          </a:p>
          <a:p>
            <a:endParaRPr lang="en-US" dirty="0">
              <a:solidFill>
                <a:srgbClr val="FFFFFF"/>
              </a:solidFill>
              <a:latin typeface="Andes ExtraLight"/>
              <a:cs typeface="Andes ExtraLight"/>
            </a:endParaRPr>
          </a:p>
        </p:txBody>
      </p:sp>
      <p:sp>
        <p:nvSpPr>
          <p:cNvPr id="7" name="Rectangle 6"/>
          <p:cNvSpPr/>
          <p:nvPr/>
        </p:nvSpPr>
        <p:spPr>
          <a:xfrm>
            <a:off x="1300624" y="1295400"/>
            <a:ext cx="6257925" cy="1446550"/>
          </a:xfrm>
          <a:prstGeom prst="rect">
            <a:avLst/>
          </a:prstGeom>
        </p:spPr>
        <p:txBody>
          <a:bodyPr wrap="square">
            <a:spAutoFit/>
          </a:bodyPr>
          <a:lstStyle/>
          <a:p>
            <a:pPr algn="ctr"/>
            <a:r>
              <a:rPr lang="en-US" sz="4400" dirty="0">
                <a:solidFill>
                  <a:schemeClr val="bg1"/>
                </a:solidFill>
                <a:latin typeface="Andes SemiBold"/>
                <a:cs typeface="Andes SemiBold"/>
              </a:rPr>
              <a:t>Why do you run events?</a:t>
            </a:r>
            <a:br>
              <a:rPr lang="en-US" sz="4400" dirty="0">
                <a:solidFill>
                  <a:schemeClr val="bg1"/>
                </a:solidFill>
                <a:latin typeface="Andes SemiBold"/>
                <a:cs typeface="Andes SemiBold"/>
              </a:rPr>
            </a:br>
            <a:endParaRPr lang="en-US" sz="4400" dirty="0">
              <a:solidFill>
                <a:schemeClr val="bg1"/>
              </a:solidFill>
              <a:latin typeface="Andes SemiBold"/>
              <a:cs typeface="Andes SemiBold"/>
            </a:endParaRPr>
          </a:p>
        </p:txBody>
      </p:sp>
      <p:cxnSp>
        <p:nvCxnSpPr>
          <p:cNvPr id="8" name="Straight Connector 7"/>
          <p:cNvCxnSpPr/>
          <p:nvPr/>
        </p:nvCxnSpPr>
        <p:spPr>
          <a:xfrm flipH="1">
            <a:off x="4267400" y="3019425"/>
            <a:ext cx="16494" cy="2077681"/>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WTLogoCMYK 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400" y="5322953"/>
            <a:ext cx="1800000" cy="1131596"/>
          </a:xfrm>
          <a:prstGeom prst="rect">
            <a:avLst/>
          </a:prstGeom>
        </p:spPr>
      </p:pic>
    </p:spTree>
    <p:extLst>
      <p:ext uri="{BB962C8B-B14F-4D97-AF65-F5344CB8AC3E}">
        <p14:creationId xmlns:p14="http://schemas.microsoft.com/office/powerpoint/2010/main" val="460891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9987" y="0"/>
            <a:ext cx="9144000" cy="6858000"/>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 name="Slide Number Placeholder 4"/>
          <p:cNvSpPr>
            <a:spLocks noGrp="1"/>
          </p:cNvSpPr>
          <p:nvPr>
            <p:ph type="sldNum" sz="quarter" idx="12"/>
          </p:nvPr>
        </p:nvSpPr>
        <p:spPr/>
        <p:txBody>
          <a:bodyPr/>
          <a:lstStyle/>
          <a:p>
            <a:fld id="{D3DF94A1-A7A6-A94A-AF2F-8EE78ED1ED12}" type="slidenum">
              <a:rPr lang="en-US" smtClean="0"/>
              <a:t>7</a:t>
            </a:fld>
            <a:endParaRPr lang="en-US"/>
          </a:p>
        </p:txBody>
      </p:sp>
      <p:sp>
        <p:nvSpPr>
          <p:cNvPr id="6" name="TextBox 5"/>
          <p:cNvSpPr txBox="1"/>
          <p:nvPr/>
        </p:nvSpPr>
        <p:spPr>
          <a:xfrm>
            <a:off x="362874" y="362901"/>
            <a:ext cx="8438226" cy="646331"/>
          </a:xfrm>
          <a:prstGeom prst="rect">
            <a:avLst/>
          </a:prstGeom>
          <a:noFill/>
        </p:spPr>
        <p:txBody>
          <a:bodyPr wrap="square" rtlCol="0">
            <a:spAutoFit/>
          </a:bodyPr>
          <a:lstStyle/>
          <a:p>
            <a:pPr algn="ctr"/>
            <a:r>
              <a:rPr lang="en-US" b="1" dirty="0">
                <a:solidFill>
                  <a:srgbClr val="FFFFFF"/>
                </a:solidFill>
                <a:latin typeface="Andes ExtraLight"/>
                <a:cs typeface="Andes ExtraLight"/>
              </a:rPr>
              <a:t>Hill Holt Wood – Training Day – 22</a:t>
            </a:r>
            <a:r>
              <a:rPr lang="en-US" b="1" baseline="30000" dirty="0">
                <a:solidFill>
                  <a:srgbClr val="FFFFFF"/>
                </a:solidFill>
                <a:latin typeface="Andes ExtraLight"/>
                <a:cs typeface="Andes ExtraLight"/>
              </a:rPr>
              <a:t>nd</a:t>
            </a:r>
            <a:r>
              <a:rPr lang="en-US" b="1" dirty="0">
                <a:solidFill>
                  <a:srgbClr val="FFFFFF"/>
                </a:solidFill>
                <a:latin typeface="Andes ExtraLight"/>
                <a:cs typeface="Andes ExtraLight"/>
              </a:rPr>
              <a:t> March 2017</a:t>
            </a:r>
          </a:p>
          <a:p>
            <a:endParaRPr lang="en-US" dirty="0">
              <a:solidFill>
                <a:srgbClr val="FFFFFF"/>
              </a:solidFill>
              <a:latin typeface="Andes ExtraLight"/>
              <a:cs typeface="Andes ExtraLight"/>
            </a:endParaRPr>
          </a:p>
        </p:txBody>
      </p:sp>
      <p:sp>
        <p:nvSpPr>
          <p:cNvPr id="7" name="Rectangle 6"/>
          <p:cNvSpPr/>
          <p:nvPr/>
        </p:nvSpPr>
        <p:spPr>
          <a:xfrm>
            <a:off x="457200" y="1295400"/>
            <a:ext cx="8343900" cy="769441"/>
          </a:xfrm>
          <a:prstGeom prst="rect">
            <a:avLst/>
          </a:prstGeom>
        </p:spPr>
        <p:txBody>
          <a:bodyPr wrap="square">
            <a:spAutoFit/>
          </a:bodyPr>
          <a:lstStyle/>
          <a:p>
            <a:pPr algn="ctr"/>
            <a:r>
              <a:rPr lang="en-US" sz="4400" dirty="0">
                <a:solidFill>
                  <a:schemeClr val="bg1"/>
                </a:solidFill>
                <a:latin typeface="Andes SemiBold"/>
                <a:cs typeface="Andes SemiBold"/>
              </a:rPr>
              <a:t>Making Events Work for You</a:t>
            </a:r>
          </a:p>
        </p:txBody>
      </p:sp>
      <p:cxnSp>
        <p:nvCxnSpPr>
          <p:cNvPr id="8" name="Straight Connector 7"/>
          <p:cNvCxnSpPr/>
          <p:nvPr/>
        </p:nvCxnSpPr>
        <p:spPr>
          <a:xfrm flipH="1">
            <a:off x="4267400" y="3019425"/>
            <a:ext cx="16494" cy="2077681"/>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WTLogoCMYK 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400" y="5322953"/>
            <a:ext cx="1800000" cy="1131596"/>
          </a:xfrm>
          <a:prstGeom prst="rect">
            <a:avLst/>
          </a:prstGeom>
        </p:spPr>
      </p:pic>
    </p:spTree>
    <p:extLst>
      <p:ext uri="{BB962C8B-B14F-4D97-AF65-F5344CB8AC3E}">
        <p14:creationId xmlns:p14="http://schemas.microsoft.com/office/powerpoint/2010/main" val="153832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p>
        </p:txBody>
      </p:sp>
      <p:sp>
        <p:nvSpPr>
          <p:cNvPr id="3" name="Content Placeholder 2"/>
          <p:cNvSpPr>
            <a:spLocks noGrp="1"/>
          </p:cNvSpPr>
          <p:nvPr>
            <p:ph idx="1"/>
          </p:nvPr>
        </p:nvSpPr>
        <p:spPr/>
        <p:txBody>
          <a:bodyPr/>
          <a:lstStyle/>
          <a:p>
            <a:endParaRPr lang="en-GB"/>
          </a:p>
        </p:txBody>
      </p:sp>
      <p:sp>
        <p:nvSpPr>
          <p:cNvPr id="4" name="Rectangle 3"/>
          <p:cNvSpPr/>
          <p:nvPr/>
        </p:nvSpPr>
        <p:spPr>
          <a:xfrm>
            <a:off x="9987" y="0"/>
            <a:ext cx="9144000" cy="6858000"/>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3DF94A1-A7A6-A94A-AF2F-8EE78ED1ED12}" type="slidenum">
              <a:rPr lang="en-US" smtClean="0"/>
              <a:t>8</a:t>
            </a:fld>
            <a:endParaRPr lang="en-US"/>
          </a:p>
        </p:txBody>
      </p:sp>
      <p:sp>
        <p:nvSpPr>
          <p:cNvPr id="6" name="TextBox 5"/>
          <p:cNvSpPr txBox="1"/>
          <p:nvPr/>
        </p:nvSpPr>
        <p:spPr>
          <a:xfrm>
            <a:off x="362874" y="362901"/>
            <a:ext cx="8438226" cy="646331"/>
          </a:xfrm>
          <a:prstGeom prst="rect">
            <a:avLst/>
          </a:prstGeom>
          <a:noFill/>
        </p:spPr>
        <p:txBody>
          <a:bodyPr wrap="square" rtlCol="0">
            <a:spAutoFit/>
          </a:bodyPr>
          <a:lstStyle/>
          <a:p>
            <a:pPr algn="ctr"/>
            <a:r>
              <a:rPr lang="en-US" b="1" dirty="0">
                <a:solidFill>
                  <a:srgbClr val="FFFFFF"/>
                </a:solidFill>
                <a:latin typeface="Andes ExtraLight"/>
                <a:cs typeface="Andes ExtraLight"/>
              </a:rPr>
              <a:t>Hill Holt Wood – Training Day – 22</a:t>
            </a:r>
            <a:r>
              <a:rPr lang="en-US" b="1" baseline="30000" dirty="0">
                <a:solidFill>
                  <a:srgbClr val="FFFFFF"/>
                </a:solidFill>
                <a:latin typeface="Andes ExtraLight"/>
                <a:cs typeface="Andes ExtraLight"/>
              </a:rPr>
              <a:t>nd</a:t>
            </a:r>
            <a:r>
              <a:rPr lang="en-US" b="1" dirty="0">
                <a:solidFill>
                  <a:srgbClr val="FFFFFF"/>
                </a:solidFill>
                <a:latin typeface="Andes ExtraLight"/>
                <a:cs typeface="Andes ExtraLight"/>
              </a:rPr>
              <a:t> March 2017</a:t>
            </a:r>
          </a:p>
          <a:p>
            <a:endParaRPr lang="en-US" dirty="0">
              <a:solidFill>
                <a:srgbClr val="FFFFFF"/>
              </a:solidFill>
              <a:latin typeface="Andes ExtraLight"/>
              <a:cs typeface="Andes ExtraLight"/>
            </a:endParaRPr>
          </a:p>
        </p:txBody>
      </p:sp>
      <p:sp>
        <p:nvSpPr>
          <p:cNvPr id="7" name="Rectangle 6"/>
          <p:cNvSpPr/>
          <p:nvPr/>
        </p:nvSpPr>
        <p:spPr>
          <a:xfrm>
            <a:off x="239049" y="695235"/>
            <a:ext cx="8504901" cy="523220"/>
          </a:xfrm>
          <a:prstGeom prst="rect">
            <a:avLst/>
          </a:prstGeom>
        </p:spPr>
        <p:txBody>
          <a:bodyPr wrap="square">
            <a:spAutoFit/>
          </a:bodyPr>
          <a:lstStyle/>
          <a:p>
            <a:pPr algn="ctr"/>
            <a:r>
              <a:rPr lang="en-US" sz="2800" dirty="0">
                <a:solidFill>
                  <a:schemeClr val="bg1"/>
                </a:solidFill>
                <a:latin typeface="Andes SemiBold"/>
                <a:cs typeface="Andes SemiBold"/>
              </a:rPr>
              <a:t>Planning is key to running successful events.</a:t>
            </a:r>
          </a:p>
        </p:txBody>
      </p:sp>
      <p:cxnSp>
        <p:nvCxnSpPr>
          <p:cNvPr id="8" name="Straight Connector 7"/>
          <p:cNvCxnSpPr/>
          <p:nvPr/>
        </p:nvCxnSpPr>
        <p:spPr>
          <a:xfrm>
            <a:off x="4267400" y="2019300"/>
            <a:ext cx="0" cy="3077806"/>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WTLogoCMYK 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400" y="5322953"/>
            <a:ext cx="1800000" cy="1131596"/>
          </a:xfrm>
          <a:prstGeom prst="rect">
            <a:avLst/>
          </a:prstGeom>
        </p:spPr>
      </p:pic>
      <p:sp>
        <p:nvSpPr>
          <p:cNvPr id="10" name="TextBox 9"/>
          <p:cNvSpPr txBox="1"/>
          <p:nvPr/>
        </p:nvSpPr>
        <p:spPr>
          <a:xfrm>
            <a:off x="4267400" y="1218455"/>
            <a:ext cx="4799676" cy="4601260"/>
          </a:xfrm>
          <a:prstGeom prst="rect">
            <a:avLst/>
          </a:prstGeom>
          <a:noFill/>
        </p:spPr>
        <p:txBody>
          <a:bodyPr wrap="square" rtlCol="0">
            <a:spAutoFit/>
          </a:bodyPr>
          <a:lstStyle/>
          <a:p>
            <a:r>
              <a:rPr lang="en-GB" b="1" dirty="0"/>
              <a:t>Never</a:t>
            </a:r>
          </a:p>
          <a:p>
            <a:endParaRPr lang="en-GB" b="1" dirty="0"/>
          </a:p>
          <a:p>
            <a:r>
              <a:rPr lang="en-GB" sz="1700" b="1" dirty="0"/>
              <a:t>1. Say ‘yes’ to everything </a:t>
            </a:r>
            <a:endParaRPr lang="en-GB" sz="1700" dirty="0"/>
          </a:p>
          <a:p>
            <a:endParaRPr lang="en-GB" sz="1700" b="1" dirty="0"/>
          </a:p>
          <a:p>
            <a:r>
              <a:rPr lang="en-GB" sz="1700" b="1" dirty="0"/>
              <a:t>2. Mix audiences or message’s this weakens what you are trying to get people to remember and take away.</a:t>
            </a:r>
            <a:br>
              <a:rPr lang="en-GB" sz="1700" b="1" dirty="0"/>
            </a:br>
            <a:endParaRPr lang="en-GB" sz="1700" b="1" dirty="0"/>
          </a:p>
          <a:p>
            <a:r>
              <a:rPr lang="en-GB" sz="1700" b="1" dirty="0"/>
              <a:t>3. Assume people know anything.</a:t>
            </a:r>
          </a:p>
          <a:p>
            <a:endParaRPr lang="en-GB" sz="1700" b="1" dirty="0"/>
          </a:p>
          <a:p>
            <a:r>
              <a:rPr lang="en-GB" sz="1700" b="1" dirty="0"/>
              <a:t>4. Do the same thing again because it always happens like that, evaluate &amp; evolve.</a:t>
            </a:r>
          </a:p>
          <a:p>
            <a:endParaRPr lang="en-GB" sz="1700" b="1" dirty="0"/>
          </a:p>
          <a:p>
            <a:r>
              <a:rPr lang="en-GB" sz="1700" b="1" dirty="0"/>
              <a:t>5. Say that’s impossible, explore every suggestion – it might be the best yet. </a:t>
            </a:r>
            <a:br>
              <a:rPr lang="en-GB" b="1" dirty="0"/>
            </a:br>
            <a:endParaRPr lang="en-GB" b="1" dirty="0"/>
          </a:p>
          <a:p>
            <a:r>
              <a:rPr lang="en-GB" b="1" dirty="0"/>
              <a:t> </a:t>
            </a:r>
            <a:endParaRPr lang="en-GB" dirty="0"/>
          </a:p>
        </p:txBody>
      </p:sp>
      <p:sp>
        <p:nvSpPr>
          <p:cNvPr id="12" name="TextBox 11"/>
          <p:cNvSpPr txBox="1"/>
          <p:nvPr/>
        </p:nvSpPr>
        <p:spPr>
          <a:xfrm>
            <a:off x="362874" y="1408778"/>
            <a:ext cx="3700375" cy="3801041"/>
          </a:xfrm>
          <a:prstGeom prst="rect">
            <a:avLst/>
          </a:prstGeom>
          <a:noFill/>
        </p:spPr>
        <p:txBody>
          <a:bodyPr wrap="square" rtlCol="0">
            <a:spAutoFit/>
          </a:bodyPr>
          <a:lstStyle/>
          <a:p>
            <a:r>
              <a:rPr lang="en-GB" b="1" dirty="0"/>
              <a:t>Always</a:t>
            </a:r>
          </a:p>
          <a:p>
            <a:endParaRPr lang="en-GB" b="1" dirty="0"/>
          </a:p>
          <a:p>
            <a:r>
              <a:rPr lang="en-GB" sz="1700" b="1" dirty="0"/>
              <a:t>1. Set clear objectives &amp; budget.</a:t>
            </a:r>
          </a:p>
          <a:p>
            <a:endParaRPr lang="en-GB" sz="1700" b="1" dirty="0"/>
          </a:p>
          <a:p>
            <a:r>
              <a:rPr lang="en-GB" sz="1700" b="1" dirty="0"/>
              <a:t>2, Defining your target audience and message(s).</a:t>
            </a:r>
          </a:p>
          <a:p>
            <a:endParaRPr lang="en-GB" sz="1700" b="1" dirty="0"/>
          </a:p>
          <a:p>
            <a:r>
              <a:rPr lang="en-GB" sz="1700" b="1" dirty="0"/>
              <a:t>3. Have a marketing &amp; promotion plan.</a:t>
            </a:r>
          </a:p>
          <a:p>
            <a:endParaRPr lang="en-GB" sz="1700" b="1" dirty="0"/>
          </a:p>
          <a:p>
            <a:r>
              <a:rPr lang="en-GB" sz="1700" b="1" dirty="0"/>
              <a:t>4. Do the right event in the right place.</a:t>
            </a:r>
          </a:p>
          <a:p>
            <a:endParaRPr lang="en-GB" sz="1700" b="1" dirty="0"/>
          </a:p>
          <a:p>
            <a:r>
              <a:rPr lang="en-GB" sz="1700" b="1" dirty="0"/>
              <a:t>5. Have a plan B for everything.</a:t>
            </a:r>
          </a:p>
        </p:txBody>
      </p:sp>
    </p:spTree>
    <p:extLst>
      <p:ext uri="{BB962C8B-B14F-4D97-AF65-F5344CB8AC3E}">
        <p14:creationId xmlns:p14="http://schemas.microsoft.com/office/powerpoint/2010/main" val="32330148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9987" y="0"/>
            <a:ext cx="9144000" cy="6858000"/>
          </a:xfrm>
          <a:prstGeom prst="rect">
            <a:avLst/>
          </a:prstGeom>
          <a:solidFill>
            <a:srgbClr val="DC5A20"/>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 name="Slide Number Placeholder 4"/>
          <p:cNvSpPr>
            <a:spLocks noGrp="1"/>
          </p:cNvSpPr>
          <p:nvPr>
            <p:ph type="sldNum" sz="quarter" idx="12"/>
          </p:nvPr>
        </p:nvSpPr>
        <p:spPr/>
        <p:txBody>
          <a:bodyPr/>
          <a:lstStyle/>
          <a:p>
            <a:fld id="{D3DF94A1-A7A6-A94A-AF2F-8EE78ED1ED12}" type="slidenum">
              <a:rPr lang="en-US" smtClean="0"/>
              <a:t>9</a:t>
            </a:fld>
            <a:endParaRPr lang="en-US"/>
          </a:p>
        </p:txBody>
      </p:sp>
      <p:sp>
        <p:nvSpPr>
          <p:cNvPr id="6" name="TextBox 5"/>
          <p:cNvSpPr txBox="1"/>
          <p:nvPr/>
        </p:nvSpPr>
        <p:spPr>
          <a:xfrm>
            <a:off x="362874" y="362901"/>
            <a:ext cx="8438226" cy="646331"/>
          </a:xfrm>
          <a:prstGeom prst="rect">
            <a:avLst/>
          </a:prstGeom>
          <a:noFill/>
        </p:spPr>
        <p:txBody>
          <a:bodyPr wrap="square" rtlCol="0">
            <a:spAutoFit/>
          </a:bodyPr>
          <a:lstStyle/>
          <a:p>
            <a:pPr algn="ctr"/>
            <a:r>
              <a:rPr lang="en-US" b="1" dirty="0">
                <a:solidFill>
                  <a:srgbClr val="FFFFFF"/>
                </a:solidFill>
                <a:latin typeface="Andes ExtraLight"/>
                <a:cs typeface="Andes ExtraLight"/>
              </a:rPr>
              <a:t>Hill Holt Wood – Training Day – 22</a:t>
            </a:r>
            <a:r>
              <a:rPr lang="en-US" b="1" baseline="30000" dirty="0">
                <a:solidFill>
                  <a:srgbClr val="FFFFFF"/>
                </a:solidFill>
                <a:latin typeface="Andes ExtraLight"/>
                <a:cs typeface="Andes ExtraLight"/>
              </a:rPr>
              <a:t>nd</a:t>
            </a:r>
            <a:r>
              <a:rPr lang="en-US" b="1" dirty="0">
                <a:solidFill>
                  <a:srgbClr val="FFFFFF"/>
                </a:solidFill>
                <a:latin typeface="Andes ExtraLight"/>
                <a:cs typeface="Andes ExtraLight"/>
              </a:rPr>
              <a:t> March 2017</a:t>
            </a:r>
          </a:p>
          <a:p>
            <a:endParaRPr lang="en-US" dirty="0">
              <a:solidFill>
                <a:srgbClr val="FFFFFF"/>
              </a:solidFill>
              <a:latin typeface="Andes ExtraLight"/>
              <a:cs typeface="Andes ExtraLight"/>
            </a:endParaRPr>
          </a:p>
        </p:txBody>
      </p:sp>
      <p:sp>
        <p:nvSpPr>
          <p:cNvPr id="7" name="Rectangle 6"/>
          <p:cNvSpPr/>
          <p:nvPr/>
        </p:nvSpPr>
        <p:spPr>
          <a:xfrm>
            <a:off x="457200" y="1295400"/>
            <a:ext cx="8343900" cy="1446550"/>
          </a:xfrm>
          <a:prstGeom prst="rect">
            <a:avLst/>
          </a:prstGeom>
        </p:spPr>
        <p:txBody>
          <a:bodyPr wrap="square">
            <a:spAutoFit/>
          </a:bodyPr>
          <a:lstStyle/>
          <a:p>
            <a:pPr algn="ctr"/>
            <a:r>
              <a:rPr lang="en-US" sz="4400" dirty="0">
                <a:solidFill>
                  <a:schemeClr val="bg1"/>
                </a:solidFill>
                <a:latin typeface="Andes SemiBold"/>
                <a:cs typeface="Andes SemiBold"/>
              </a:rPr>
              <a:t>Audiences – Not Everyone is the same!</a:t>
            </a:r>
          </a:p>
        </p:txBody>
      </p:sp>
      <p:cxnSp>
        <p:nvCxnSpPr>
          <p:cNvPr id="8" name="Straight Connector 7"/>
          <p:cNvCxnSpPr/>
          <p:nvPr/>
        </p:nvCxnSpPr>
        <p:spPr>
          <a:xfrm flipH="1">
            <a:off x="4267400" y="3019425"/>
            <a:ext cx="16494" cy="2077681"/>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WTLogoCMYK 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400" y="5322953"/>
            <a:ext cx="1800000" cy="1131596"/>
          </a:xfrm>
          <a:prstGeom prst="rect">
            <a:avLst/>
          </a:prstGeom>
        </p:spPr>
      </p:pic>
      <p:sp>
        <p:nvSpPr>
          <p:cNvPr id="10" name="TextBox 9"/>
          <p:cNvSpPr txBox="1"/>
          <p:nvPr/>
        </p:nvSpPr>
        <p:spPr>
          <a:xfrm>
            <a:off x="457199" y="2819400"/>
            <a:ext cx="3724275" cy="3139321"/>
          </a:xfrm>
          <a:prstGeom prst="rect">
            <a:avLst/>
          </a:prstGeom>
          <a:noFill/>
        </p:spPr>
        <p:txBody>
          <a:bodyPr wrap="square" rtlCol="0">
            <a:spAutoFit/>
          </a:bodyPr>
          <a:lstStyle/>
          <a:p>
            <a:pPr marL="285750" indent="-285750">
              <a:buFont typeface="Arial" panose="020B0604020202020204" pitchFamily="34" charset="0"/>
              <a:buChar char="•"/>
            </a:pPr>
            <a:r>
              <a:rPr lang="en-GB" b="1" dirty="0"/>
              <a:t>General Public</a:t>
            </a:r>
          </a:p>
          <a:p>
            <a:pPr marL="285750" indent="-285750">
              <a:buFont typeface="Arial" panose="020B0604020202020204" pitchFamily="34" charset="0"/>
              <a:buChar char="•"/>
            </a:pPr>
            <a:r>
              <a:rPr lang="en-GB" b="1" dirty="0"/>
              <a:t>Active families</a:t>
            </a:r>
          </a:p>
          <a:p>
            <a:pPr marL="285750" indent="-285750">
              <a:buFont typeface="Arial" panose="020B0604020202020204" pitchFamily="34" charset="0"/>
              <a:buChar char="•"/>
            </a:pPr>
            <a:r>
              <a:rPr lang="en-GB" b="1" dirty="0"/>
              <a:t>Non active families</a:t>
            </a:r>
          </a:p>
          <a:p>
            <a:pPr marL="285750" indent="-285750">
              <a:buFont typeface="Arial" panose="020B0604020202020204" pitchFamily="34" charset="0"/>
              <a:buChar char="•"/>
            </a:pPr>
            <a:r>
              <a:rPr lang="en-GB" b="1" dirty="0"/>
              <a:t>Empty nesters</a:t>
            </a:r>
          </a:p>
          <a:p>
            <a:pPr marL="285750" indent="-285750">
              <a:buFont typeface="Arial" panose="020B0604020202020204" pitchFamily="34" charset="0"/>
              <a:buChar char="•"/>
            </a:pPr>
            <a:r>
              <a:rPr lang="en-GB" b="1" dirty="0"/>
              <a:t>Empty nesters with children</a:t>
            </a:r>
          </a:p>
          <a:p>
            <a:pPr marL="285750" indent="-285750">
              <a:buFont typeface="Arial" panose="020B0604020202020204" pitchFamily="34" charset="0"/>
              <a:buChar char="•"/>
            </a:pPr>
            <a:r>
              <a:rPr lang="en-GB" b="1" dirty="0"/>
              <a:t>Specific Groups</a:t>
            </a:r>
          </a:p>
          <a:p>
            <a:pPr marL="285750" indent="-285750">
              <a:buFont typeface="Arial" panose="020B0604020202020204" pitchFamily="34" charset="0"/>
              <a:buChar char="•"/>
            </a:pPr>
            <a:r>
              <a:rPr lang="en-GB" b="1" dirty="0"/>
              <a:t>Volunteers – individual</a:t>
            </a:r>
          </a:p>
          <a:p>
            <a:pPr marL="285750" indent="-285750">
              <a:buFont typeface="Arial" panose="020B0604020202020204" pitchFamily="34" charset="0"/>
              <a:buChar char="•"/>
            </a:pPr>
            <a:r>
              <a:rPr lang="en-GB" b="1" dirty="0"/>
              <a:t>Mass movement</a:t>
            </a:r>
          </a:p>
          <a:p>
            <a:pPr marL="285750" indent="-285750">
              <a:buFont typeface="Arial" panose="020B0604020202020204" pitchFamily="34" charset="0"/>
              <a:buChar char="•"/>
            </a:pPr>
            <a:r>
              <a:rPr lang="en-GB" b="1" dirty="0"/>
              <a:t>High Value</a:t>
            </a:r>
          </a:p>
          <a:p>
            <a:pPr marL="285750" indent="-285750">
              <a:buFont typeface="Arial" panose="020B0604020202020204" pitchFamily="34" charset="0"/>
              <a:buChar char="•"/>
            </a:pPr>
            <a:r>
              <a:rPr lang="en-GB" b="1" dirty="0"/>
              <a:t>Local Government/Authority</a:t>
            </a:r>
          </a:p>
          <a:p>
            <a:pPr marL="285750" indent="-285750">
              <a:buFont typeface="Arial" panose="020B0604020202020204" pitchFamily="34" charset="0"/>
              <a:buChar char="•"/>
            </a:pPr>
            <a:r>
              <a:rPr lang="en-GB" b="1" dirty="0"/>
              <a:t>Schools</a:t>
            </a:r>
            <a:endParaRPr lang="en-GB" dirty="0"/>
          </a:p>
        </p:txBody>
      </p:sp>
      <p:sp>
        <p:nvSpPr>
          <p:cNvPr id="11" name="TextBox 10"/>
          <p:cNvSpPr txBox="1"/>
          <p:nvPr/>
        </p:nvSpPr>
        <p:spPr>
          <a:xfrm>
            <a:off x="4581986" y="2737630"/>
            <a:ext cx="4104813" cy="2585323"/>
          </a:xfrm>
          <a:prstGeom prst="rect">
            <a:avLst/>
          </a:prstGeom>
          <a:noFill/>
        </p:spPr>
        <p:txBody>
          <a:bodyPr wrap="square" rtlCol="0">
            <a:spAutoFit/>
          </a:bodyPr>
          <a:lstStyle/>
          <a:p>
            <a:r>
              <a:rPr lang="en-GB" dirty="0"/>
              <a:t>Remember many people can belong to more than one group be careful not to pigeon hole people but to tailor events according to the audience you want there and what you want them to know and take away with them.</a:t>
            </a:r>
          </a:p>
          <a:p>
            <a:endParaRPr lang="en-GB" dirty="0"/>
          </a:p>
          <a:p>
            <a:r>
              <a:rPr lang="en-GB" dirty="0"/>
              <a:t>Also too many message and they won’t remember 90% of it.</a:t>
            </a:r>
          </a:p>
        </p:txBody>
      </p:sp>
    </p:spTree>
    <p:extLst>
      <p:ext uri="{BB962C8B-B14F-4D97-AF65-F5344CB8AC3E}">
        <p14:creationId xmlns:p14="http://schemas.microsoft.com/office/powerpoint/2010/main" val="2037485718"/>
      </p:ext>
    </p:extLst>
  </p:cSld>
  <p:clrMapOvr>
    <a:masterClrMapping/>
  </p:clrMapOvr>
</p:sld>
</file>

<file path=ppt/theme/theme1.xml><?xml version="1.0" encoding="utf-8"?>
<a:theme xmlns:a="http://schemas.openxmlformats.org/drawingml/2006/main" name="Office Theme">
  <a:themeElements>
    <a:clrScheme name="wt">
      <a:dk1>
        <a:srgbClr val="3F3151"/>
      </a:dk1>
      <a:lt1>
        <a:srgbClr val="FFFFFF"/>
      </a:lt1>
      <a:dk2>
        <a:srgbClr val="4F6128"/>
      </a:dk2>
      <a:lt2>
        <a:srgbClr val="FFFFFF"/>
      </a:lt2>
      <a:accent1>
        <a:srgbClr val="4B2402"/>
      </a:accent1>
      <a:accent2>
        <a:srgbClr val="3B481E"/>
      </a:accent2>
      <a:accent3>
        <a:srgbClr val="9BBB59"/>
      </a:accent3>
      <a:accent4>
        <a:srgbClr val="8064A2"/>
      </a:accent4>
      <a:accent5>
        <a:srgbClr val="4BACC6"/>
      </a:accent5>
      <a:accent6>
        <a:srgbClr val="F79646"/>
      </a:accent6>
      <a:hlink>
        <a:srgbClr val="FFFFFF"/>
      </a:hlink>
      <a:folHlink>
        <a:srgbClr val="FFFFFF"/>
      </a:folHlink>
    </a:clrScheme>
    <a:fontScheme name="Andes">
      <a:majorFont>
        <a:latin typeface="Andes Black"/>
        <a:ea typeface=""/>
        <a:cs typeface=""/>
      </a:majorFont>
      <a:minorFont>
        <a:latin typeface="And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TotalTime>
  <Words>933</Words>
  <Application>Microsoft Office PowerPoint</Application>
  <PresentationFormat>On-screen Show (4:3)</PresentationFormat>
  <Paragraphs>204</Paragraphs>
  <Slides>16</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Andes</vt:lpstr>
      <vt:lpstr>Andes Black</vt:lpstr>
      <vt:lpstr>Andes ExtraLight</vt:lpstr>
      <vt:lpstr>Andes Medium</vt:lpstr>
      <vt:lpstr>Andes SemiBold</vt:lpstr>
      <vt:lpstr>Arial</vt:lpstr>
      <vt:lpstr>Calibri</vt:lpstr>
      <vt:lpstr>Corbel</vt:lpstr>
      <vt:lpstr>Euphemia</vt:lpstr>
      <vt:lpstr>Helvetica Light</vt:lpstr>
      <vt:lpstr>Wingdings</vt:lpstr>
      <vt:lpstr>Office Theme</vt:lpstr>
      <vt:lpstr>PowerPoint Presentation</vt:lpstr>
      <vt:lpstr>PowerPoint Presentation</vt:lpstr>
      <vt:lpstr>3</vt:lpstr>
      <vt:lpstr>PowerPoint Presentation</vt:lpstr>
      <vt:lpstr>PowerPoint Presentation</vt:lpstr>
      <vt:lpstr>PowerPoint Presentation</vt:lpstr>
      <vt:lpstr>PowerPoint Presentation</vt:lpstr>
      <vt:lpstr> </vt:lpstr>
      <vt:lpstr>PowerPoint Presentation</vt:lpstr>
      <vt:lpstr>Meet the Urban Segments</vt:lpstr>
      <vt:lpstr>Urban Environment Advocate  Environmental connection</vt:lpstr>
      <vt:lpstr>Urban Environment Advocate  Demographics &amp; personality</vt:lpstr>
      <vt:lpstr>Urban Environment Advocate  Communications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Bloor</dc:creator>
  <cp:lastModifiedBy>Norman Dandy</cp:lastModifiedBy>
  <cp:revision>59</cp:revision>
  <cp:lastPrinted>2017-03-21T09:25:35Z</cp:lastPrinted>
  <dcterms:created xsi:type="dcterms:W3CDTF">2016-09-20T20:55:02Z</dcterms:created>
  <dcterms:modified xsi:type="dcterms:W3CDTF">2017-04-27T08:54:45Z</dcterms:modified>
</cp:coreProperties>
</file>